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62" r:id="rId3"/>
    <p:sldId id="264" r:id="rId4"/>
    <p:sldId id="293" r:id="rId5"/>
    <p:sldId id="265" r:id="rId6"/>
    <p:sldId id="266" r:id="rId7"/>
    <p:sldId id="269" r:id="rId8"/>
    <p:sldId id="271" r:id="rId9"/>
    <p:sldId id="273" r:id="rId10"/>
    <p:sldId id="274" r:id="rId11"/>
    <p:sldId id="272" r:id="rId12"/>
    <p:sldId id="275" r:id="rId13"/>
    <p:sldId id="276" r:id="rId14"/>
    <p:sldId id="277" r:id="rId15"/>
    <p:sldId id="281" r:id="rId16"/>
    <p:sldId id="282" r:id="rId17"/>
    <p:sldId id="283" r:id="rId18"/>
    <p:sldId id="301" r:id="rId19"/>
    <p:sldId id="310" r:id="rId20"/>
    <p:sldId id="303" r:id="rId21"/>
    <p:sldId id="304" r:id="rId22"/>
    <p:sldId id="284" r:id="rId23"/>
    <p:sldId id="279" r:id="rId24"/>
    <p:sldId id="278" r:id="rId25"/>
    <p:sldId id="285" r:id="rId26"/>
    <p:sldId id="286" r:id="rId27"/>
    <p:sldId id="288" r:id="rId28"/>
    <p:sldId id="289" r:id="rId29"/>
    <p:sldId id="309" r:id="rId30"/>
    <p:sldId id="290" r:id="rId31"/>
    <p:sldId id="291" r:id="rId32"/>
    <p:sldId id="260"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5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hasCustomPrompt="1"/>
          </p:nvPr>
        </p:nvSpPr>
        <p:spPr>
          <a:xfrm>
            <a:off x="1187624" y="908720"/>
            <a:ext cx="7197424" cy="3312368"/>
          </a:xfrm>
          <a:ln w="76200">
            <a:solidFill>
              <a:srgbClr val="FFC000"/>
            </a:solid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32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pPr>
              <a:defRPr/>
            </a:pPr>
            <a:r>
              <a:rPr kumimoji="0" lang="ru-RU" dirty="0" smtClean="0"/>
              <a:t>О</a:t>
            </a:r>
            <a:br>
              <a:rPr kumimoji="0" lang="ru-RU" dirty="0" smtClean="0"/>
            </a:br>
            <a:r>
              <a:rPr kumimoji="0" lang="ru-RU" dirty="0" smtClean="0"/>
              <a:t/>
            </a:r>
            <a:br>
              <a:rPr kumimoji="0" lang="ru-RU" dirty="0" smtClean="0"/>
            </a:br>
            <a:r>
              <a:rPr kumimoji="0" lang="ru-RU" dirty="0" smtClean="0"/>
              <a:t/>
            </a:r>
            <a:br>
              <a:rPr kumimoji="0" lang="ru-RU" dirty="0" smtClean="0"/>
            </a:br>
            <a:r>
              <a:rPr kumimoji="0" lang="ru-RU" dirty="0" smtClean="0"/>
              <a:t/>
            </a:r>
            <a:br>
              <a:rPr kumimoji="0" lang="ru-RU" dirty="0" smtClean="0"/>
            </a:br>
            <a:r>
              <a:rPr kumimoji="0" lang="ru-RU" dirty="0" smtClean="0"/>
              <a:t/>
            </a:r>
            <a:br>
              <a:rPr kumimoji="0" lang="ru-RU" dirty="0" smtClean="0"/>
            </a:br>
            <a:r>
              <a:rPr kumimoji="0" lang="ru-RU" dirty="0" smtClean="0"/>
              <a:t/>
            </a:r>
            <a:br>
              <a:rPr kumimoji="0" lang="ru-RU" dirty="0" smtClean="0"/>
            </a:br>
            <a:r>
              <a:rPr lang="ru-RU" sz="3600" b="1" dirty="0" smtClean="0">
                <a:solidFill>
                  <a:srgbClr val="FFC000"/>
                </a:solidFill>
                <a:effectLst>
                  <a:outerShdw blurRad="38100" dist="38100" dir="2700000" algn="tl">
                    <a:srgbClr val="000000">
                      <a:alpha val="43137"/>
                    </a:srgbClr>
                  </a:outerShdw>
                </a:effectLst>
              </a:rPr>
              <a:t>РОЛЬ РУССКОЙ ПРАВОСЛАВНОЙ ЦЕРКВИ</a:t>
            </a:r>
            <a:br>
              <a:rPr lang="ru-RU" sz="3600" b="1" dirty="0" smtClean="0">
                <a:solidFill>
                  <a:srgbClr val="FFC000"/>
                </a:solidFill>
                <a:effectLst>
                  <a:outerShdw blurRad="38100" dist="38100" dir="2700000" algn="tl">
                    <a:srgbClr val="000000">
                      <a:alpha val="43137"/>
                    </a:srgbClr>
                  </a:outerShdw>
                </a:effectLst>
              </a:rPr>
            </a:br>
            <a:r>
              <a:rPr lang="ru-RU" sz="3600" b="1" dirty="0" smtClean="0">
                <a:solidFill>
                  <a:srgbClr val="FFC000"/>
                </a:solidFill>
                <a:effectLst>
                  <a:outerShdw blurRad="38100" dist="38100" dir="2700000" algn="tl">
                    <a:srgbClr val="000000">
                      <a:alpha val="43137"/>
                    </a:srgbClr>
                  </a:outerShdw>
                </a:effectLst>
              </a:rPr>
              <a:t>В СТАНОВЛЕНИИ </a:t>
            </a:r>
            <a:br>
              <a:rPr lang="ru-RU" sz="3600" b="1" dirty="0" smtClean="0">
                <a:solidFill>
                  <a:srgbClr val="FFC000"/>
                </a:solidFill>
                <a:effectLst>
                  <a:outerShdw blurRad="38100" dist="38100" dir="2700000" algn="tl">
                    <a:srgbClr val="000000">
                      <a:alpha val="43137"/>
                    </a:srgbClr>
                  </a:outerShdw>
                </a:effectLst>
              </a:rPr>
            </a:br>
            <a:r>
              <a:rPr lang="ru-RU" sz="3600" b="1" dirty="0" smtClean="0">
                <a:solidFill>
                  <a:srgbClr val="FFC000"/>
                </a:solidFill>
                <a:effectLst>
                  <a:outerShdw blurRad="38100" dist="38100" dir="2700000" algn="tl">
                    <a:srgbClr val="000000">
                      <a:alpha val="43137"/>
                    </a:srgbClr>
                  </a:outerShdw>
                </a:effectLst>
              </a:rPr>
              <a:t>И УКРЕПЛЕНИИ РОССИЙСКОГО ГОСУДАРСТВА</a:t>
            </a:r>
            <a:br>
              <a:rPr lang="ru-RU" sz="3600" b="1" dirty="0" smtClean="0">
                <a:solidFill>
                  <a:srgbClr val="FFC000"/>
                </a:solidFill>
                <a:effectLst>
                  <a:outerShdw blurRad="38100" dist="38100" dir="2700000" algn="tl">
                    <a:srgbClr val="000000">
                      <a:alpha val="43137"/>
                    </a:srgbClr>
                  </a:outerShdw>
                </a:effectLst>
              </a:rPr>
            </a:br>
            <a:endParaRPr kumimoji="0" lang="en-US" dirty="0"/>
          </a:p>
        </p:txBody>
      </p:sp>
      <p:sp>
        <p:nvSpPr>
          <p:cNvPr id="17" name="Подзаголовок 16"/>
          <p:cNvSpPr>
            <a:spLocks noGrp="1"/>
          </p:cNvSpPr>
          <p:nvPr>
            <p:ph type="subTitle" idx="1"/>
          </p:nvPr>
        </p:nvSpPr>
        <p:spPr>
          <a:xfrm>
            <a:off x="533400" y="4437112"/>
            <a:ext cx="7854696" cy="544024"/>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dirty="0" smtClean="0"/>
              <a:t>Образец подзаголовка</a:t>
            </a:r>
            <a:endParaRPr kumimoji="0" lang="en-US" dirty="0"/>
          </a:p>
        </p:txBody>
      </p:sp>
      <p:sp>
        <p:nvSpPr>
          <p:cNvPr id="30" name="Дата 29"/>
          <p:cNvSpPr>
            <a:spLocks noGrp="1"/>
          </p:cNvSpPr>
          <p:nvPr>
            <p:ph type="dt" sz="half" idx="10"/>
          </p:nvPr>
        </p:nvSpPr>
        <p:spPr/>
        <p:txBody>
          <a:bodyPr/>
          <a:lstStyle/>
          <a:p>
            <a:fld id="{5B106E36-FD25-4E2D-B0AA-010F637433A0}" type="datetimeFigureOut">
              <a:rPr lang="ru-RU" smtClean="0"/>
              <a:pPr/>
              <a:t>11.02.2013</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11.02.2013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11.02.2013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11.02.2013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457200" y="704088"/>
            <a:ext cx="8229600" cy="636680"/>
          </a:xfrm>
        </p:spPr>
        <p:txBody>
          <a:bodyPr/>
          <a:lstStyle>
            <a:lvl1pPr>
              <a:defRPr sz="5400"/>
            </a:lvl1pPr>
          </a:lstStyle>
          <a:p>
            <a:r>
              <a:rPr lang="ru-RU" dirty="0" smtClean="0"/>
              <a:t/>
            </a:r>
            <a:br>
              <a:rPr lang="ru-RU" dirty="0" smtClean="0"/>
            </a:br>
            <a:r>
              <a:rPr lang="ru-RU" sz="2800" dirty="0" smtClean="0">
                <a:solidFill>
                  <a:srgbClr val="FFC000"/>
                </a:solidFill>
              </a:rPr>
              <a:t>Обоснование выбора </a:t>
            </a:r>
            <a:r>
              <a:rPr lang="ru-RU" sz="2800" dirty="0" err="1" smtClean="0">
                <a:solidFill>
                  <a:srgbClr val="FFC000"/>
                </a:solidFill>
              </a:rPr>
              <a:t>темы</a:t>
            </a:r>
            <a:r>
              <a:rPr lang="ru-RU" dirty="0" err="1" smtClean="0"/>
              <a:t>ец</a:t>
            </a:r>
            <a:r>
              <a:rPr lang="ru-RU" dirty="0" smtClean="0"/>
              <a:t> заголовка</a:t>
            </a:r>
            <a:endParaRPr lang="ru-RU" dirty="0"/>
          </a:p>
        </p:txBody>
      </p:sp>
      <p:sp>
        <p:nvSpPr>
          <p:cNvPr id="6" name="Прямоугольник 5"/>
          <p:cNvSpPr/>
          <p:nvPr userDrawn="1"/>
        </p:nvSpPr>
        <p:spPr>
          <a:xfrm>
            <a:off x="395536" y="1340769"/>
            <a:ext cx="8352928" cy="5632311"/>
          </a:xfrm>
          <a:prstGeom prst="rect">
            <a:avLst/>
          </a:prstGeom>
        </p:spPr>
        <p:txBody>
          <a:bodyPr wrap="square">
            <a:spAutoFit/>
          </a:bodyPr>
          <a:lstStyle/>
          <a:p>
            <a:pPr algn="r"/>
            <a:r>
              <a:rPr lang="ru-RU" sz="1800" b="1" i="1" dirty="0" smtClean="0"/>
              <a:t>Был сей, был тот: их нет, а Русь?</a:t>
            </a:r>
          </a:p>
          <a:p>
            <a:pPr algn="r">
              <a:buFont typeface="Wingdings 2" pitchFamily="18" charset="2"/>
              <a:buNone/>
            </a:pPr>
            <a:r>
              <a:rPr lang="ru-RU" sz="1800" b="1" i="1" dirty="0" smtClean="0"/>
              <a:t>Всяк, знай, мотай себе на ус!</a:t>
            </a:r>
          </a:p>
          <a:p>
            <a:pPr algn="r" eaLnBrk="1" hangingPunct="1"/>
            <a:r>
              <a:rPr lang="ru-RU" sz="1800" b="1" dirty="0" smtClean="0"/>
              <a:t>Г.Р.Державин</a:t>
            </a:r>
          </a:p>
          <a:p>
            <a:pPr eaLnBrk="1" hangingPunct="1"/>
            <a:r>
              <a:rPr lang="ru-RU" sz="1800" b="1" dirty="0" smtClean="0"/>
              <a:t>30 августа 2011 года в Правительстве РФ под председательством заместителя председателя Правительства Российской Федерации А.Д. Жукова состоялось заседание Организационного комитета по подготовке и проведению празднования 1150-летия зарождения российской государственности. протоиерей  Георгий Рощин, заместитель председателя Отдела Московского Патриархата по взаимоотношениям Церкви и общества поддержал проект концепции торжеств, в которой отмечается важная роль Русской Православной Церкви в деле становления и укрепления русской народности, русской государственности, формировании национального характера, нравственного облика и психологического склада народов исторической Руси.  В связи с этим возникло желание еще раз отметить в исследовательской работе ту огромную роль, которая отводится РПЦ в становлении нашего государства. На сей день, в ХХ</a:t>
            </a:r>
            <a:r>
              <a:rPr lang="en-US" sz="1800" b="1" dirty="0" smtClean="0"/>
              <a:t>I</a:t>
            </a:r>
            <a:r>
              <a:rPr lang="ru-RU" sz="1800" b="1" dirty="0" smtClean="0"/>
              <a:t> в., так и не уменьшилось значение деятельности православных организаций, которым отводится важная роль в воспитании  молодежи и формировании облика гражданина и патриота Отечества.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dirty="0" smtClean="0"/>
              <a:t>Образец текста</a:t>
            </a:r>
          </a:p>
          <a:p>
            <a:pPr lvl="1" eaLnBrk="1" latinLnBrk="0" hangingPunct="1"/>
            <a:r>
              <a:rPr lang="ru-RU" dirty="0" smtClean="0"/>
              <a:t>Второй уровень</a:t>
            </a:r>
          </a:p>
          <a:p>
            <a:pPr lvl="2" eaLnBrk="1" latinLnBrk="0" hangingPunct="1"/>
            <a:r>
              <a:rPr lang="ru-RU" dirty="0" smtClean="0"/>
              <a:t>Третий уровень</a:t>
            </a:r>
          </a:p>
          <a:p>
            <a:pPr lvl="3" eaLnBrk="1" latinLnBrk="0" hangingPunct="1"/>
            <a:r>
              <a:rPr lang="ru-RU" dirty="0" smtClean="0"/>
              <a:t>Четвертый уровень</a:t>
            </a:r>
          </a:p>
          <a:p>
            <a:pPr lvl="4" eaLnBrk="1" latinLnBrk="0" hangingPunct="1"/>
            <a:r>
              <a:rPr lang="ru-RU" dirty="0" smtClean="0"/>
              <a:t>Пятый уровень</a:t>
            </a:r>
            <a:endParaRPr kumimoji="0" lang="en-US" dirty="0"/>
          </a:p>
        </p:txBody>
      </p:sp>
      <p:sp>
        <p:nvSpPr>
          <p:cNvPr id="4" name="Дата 3"/>
          <p:cNvSpPr>
            <a:spLocks noGrp="1"/>
          </p:cNvSpPr>
          <p:nvPr>
            <p:ph type="dt" sz="half" idx="10"/>
          </p:nvPr>
        </p:nvSpPr>
        <p:spPr/>
        <p:txBody>
          <a:bodyPr/>
          <a:lstStyle/>
          <a:p>
            <a:fld id="{5B106E36-FD25-4E2D-B0AA-010F637433A0}" type="datetimeFigureOut">
              <a:rPr lang="ru-RU" smtClean="0"/>
              <a:pPr/>
              <a:t>11.02.2013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11.02.2013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11.02.2013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11.02.2013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11.02.2013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11.02.2013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11.02.2013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endParaRPr kumimoji="0" lang="en-US" dirty="0"/>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dirty="0" smtClean="0"/>
              <a:t>Образец текста</a:t>
            </a:r>
          </a:p>
          <a:p>
            <a:pPr lvl="1" eaLnBrk="1" latinLnBrk="0" hangingPunct="1"/>
            <a:r>
              <a:rPr kumimoji="0" lang="ru-RU" dirty="0" smtClean="0"/>
              <a:t>Второй уровень</a:t>
            </a:r>
          </a:p>
          <a:p>
            <a:pPr lvl="2" eaLnBrk="1" latinLnBrk="0" hangingPunct="1"/>
            <a:r>
              <a:rPr kumimoji="0" lang="ru-RU" dirty="0" smtClean="0"/>
              <a:t>Третий уровень</a:t>
            </a:r>
          </a:p>
          <a:p>
            <a:pPr lvl="3" eaLnBrk="1" latinLnBrk="0" hangingPunct="1"/>
            <a:r>
              <a:rPr kumimoji="0" lang="ru-RU" dirty="0" smtClean="0"/>
              <a:t>Четвертый уровень</a:t>
            </a:r>
          </a:p>
          <a:p>
            <a:pPr lvl="4" eaLnBrk="1" latinLnBrk="0" hangingPunct="1"/>
            <a:r>
              <a:rPr kumimoji="0" lang="ru-RU" dirty="0" smtClean="0"/>
              <a:t>Пятый уровень</a:t>
            </a:r>
            <a:endParaRPr kumimoji="0" lang="en-US" dirty="0"/>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11.02.2013</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pic>
        <p:nvPicPr>
          <p:cNvPr id="14" name="Picture 2" descr="002"/>
          <p:cNvPicPr>
            <a:picLocks noChangeAspect="1" noChangeArrowheads="1"/>
          </p:cNvPicPr>
          <p:nvPr userDrawn="1"/>
        </p:nvPicPr>
        <p:blipFill>
          <a:blip r:embed="rId14" cstate="print"/>
          <a:srcRect/>
          <a:stretch>
            <a:fillRect/>
          </a:stretch>
        </p:blipFill>
        <p:spPr bwMode="auto">
          <a:xfrm>
            <a:off x="395536" y="462544"/>
            <a:ext cx="8316416" cy="6395456"/>
          </a:xfrm>
          <a:prstGeom prst="rect">
            <a:avLst/>
          </a:prstGeom>
          <a:noFill/>
          <a:ln w="76200">
            <a:solidFill>
              <a:schemeClr val="tx1"/>
            </a:solid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72"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3.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5.xml"/><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hyperlink" Target="//upload.wikimedia.org/wikipedia/commons/4/44/1000_Germogen.jpg" TargetMode="External"/><Relationship Id="rId1" Type="http://schemas.openxmlformats.org/officeDocument/2006/relationships/slideLayout" Target="../slideLayouts/slideLayout4.xml"/><Relationship Id="rId5" Type="http://schemas.openxmlformats.org/officeDocument/2006/relationships/image" Target="../media/image33.jpeg"/><Relationship Id="rId4" Type="http://schemas.openxmlformats.org/officeDocument/2006/relationships/hyperlink" Target="http://www.oldmos.ru/upload/photos/e/f/b/800_efbefdfbee94956199bdc3bdb6f544ea.jp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alchevskpravoslavniy.ru/wp-content/uploads/2010/03/IMG_0234.jpg"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hyperlink" Target="http://www.pravmir.ru/wp-content/uploads/2011/11/mip.jpg" TargetMode="External"/><Relationship Id="rId2" Type="http://schemas.openxmlformats.org/officeDocument/2006/relationships/hyperlink" Target="http://www.pravmir.ru/kazanskaya-ikona-bozhiej-materi-istoriya-s-prodolzheniem/" TargetMode="External"/><Relationship Id="rId1" Type="http://schemas.openxmlformats.org/officeDocument/2006/relationships/slideLayout" Target="../slideLayouts/slideLayout5.xml"/><Relationship Id="rId5" Type="http://schemas.openxmlformats.org/officeDocument/2006/relationships/image" Target="../media/image36.jpeg"/><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gif"/><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pravprihod.ru/dyn_images/expose/big9849.jpg" TargetMode="Externa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hyperlink" Target="http://www.sobiratel.net/au/uplimg/img_A_100466_35704de71705d694f7db94eb08231254.jpg" TargetMode="External"/><Relationship Id="rId2" Type="http://schemas.openxmlformats.org/officeDocument/2006/relationships/image" Target="../media/image42.jpeg"/><Relationship Id="rId1" Type="http://schemas.openxmlformats.org/officeDocument/2006/relationships/slideLayout" Target="../slideLayouts/slideLayout5.xml"/><Relationship Id="rId5" Type="http://schemas.openxmlformats.org/officeDocument/2006/relationships/image" Target="../media/image44.jpeg"/><Relationship Id="rId4" Type="http://schemas.openxmlformats.org/officeDocument/2006/relationships/image" Target="../media/image4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http://ru.wikipedia.org/wiki/%D0%9D%D0%B8%D0%BA%D0%BE%D0%BB%D0%B0%D0%B9_%D0%A7%D1%83%D0%B4%D0%BE%D1%82%D0%B2%D0%BE%D1%80%D0%B5%D1%86" TargetMode="External"/><Relationship Id="rId7" Type="http://schemas.openxmlformats.org/officeDocument/2006/relationships/image" Target="../media/image46.jpeg"/><Relationship Id="rId2" Type="http://schemas.openxmlformats.org/officeDocument/2006/relationships/hyperlink" Target="http://ru.wikipedia.org/wiki/%D0%9E%D1%82%D0%B5%D1%87%D0%B5%D1%81%D1%82%D0%B2%D0%B5%D0%BD%D0%BD%D0%B0%D1%8F_%D0%B2%D0%BE%D0%B9%D0%BD%D0%B0_1812_%D0%B3%D0%BE%D0%B4%D0%B0" TargetMode="External"/><Relationship Id="rId1" Type="http://schemas.openxmlformats.org/officeDocument/2006/relationships/slideLayout" Target="../slideLayouts/slideLayout5.xml"/><Relationship Id="rId6" Type="http://schemas.openxmlformats.org/officeDocument/2006/relationships/hyperlink" Target="//upload.wikimedia.org/wikipedia/commons/3/34/Zolotoje.jpg" TargetMode="External"/><Relationship Id="rId5" Type="http://schemas.openxmlformats.org/officeDocument/2006/relationships/image" Target="../media/image45.jpeg"/><Relationship Id="rId4" Type="http://schemas.openxmlformats.org/officeDocument/2006/relationships/hyperlink" Target="http://saratov.ru/upload/medialibrary/fa7/fa7f0f356803148b0aac42c2fc35d04c.jpg"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ru.wikipedia.org/wiki/%D0%A4%D0%B0%D0%B9%D0%BB:Radzivill_Olga_in_Konstantinopol.jpg" TargetMode="Externa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ru.wikipedia.org/wiki/%D0%A4%D0%B0%D0%B9%D0%BB:%D0%9B%D1%83%D0%BA%D0%B0_%D0%B2%D1%80%D0%B0%D1%87_%D0%B2%D0%BE%D0%B7%D0%BB%D1%8E%D0%B1%D0%BB%D0%B5%D0%BD%D0%BD%D1%8B%D0%B9-%D0%9B%D0%B8%D1%81%D0%B8%D1%87%D0%BA%D0%B8%D0%BD_%D0%92._%D0%90..jpg" TargetMode="Externa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upload.wikimedia.org/wikipedia/ru/c/cd/VelKnVladimirByEggink.jpg" TargetMode="Externa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litzona.net/public/users/img/img_8527726.jpg" TargetMode="External"/><Relationship Id="rId2" Type="http://schemas.openxmlformats.org/officeDocument/2006/relationships/image" Target="../media/image16.jpeg"/><Relationship Id="rId1" Type="http://schemas.openxmlformats.org/officeDocument/2006/relationships/slideLayout" Target="../slideLayouts/slideLayout5.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422275" y="1371600"/>
            <a:ext cx="8229600" cy="1828800"/>
          </a:xfrm>
        </p:spPr>
        <p:txBody>
          <a:bodyPr/>
          <a:lstStyle/>
          <a:p>
            <a:pPr eaLnBrk="1" fontAlgn="auto" hangingPunct="1">
              <a:spcAft>
                <a:spcPts val="0"/>
              </a:spcAft>
              <a:defRPr/>
            </a:pPr>
            <a:endParaRPr lang="ru-RU" dirty="0" smtClean="0"/>
          </a:p>
        </p:txBody>
      </p:sp>
      <p:sp>
        <p:nvSpPr>
          <p:cNvPr id="2051" name="Подзаголовок 5"/>
          <p:cNvSpPr>
            <a:spLocks noGrp="1"/>
          </p:cNvSpPr>
          <p:nvPr>
            <p:ph type="subTitle" idx="1"/>
          </p:nvPr>
        </p:nvSpPr>
        <p:spPr>
          <a:xfrm>
            <a:off x="1371600" y="3332163"/>
            <a:ext cx="6400800" cy="1752600"/>
          </a:xfrm>
        </p:spPr>
        <p:txBody>
          <a:bodyPr/>
          <a:lstStyle/>
          <a:p>
            <a:pPr eaLnBrk="1" hangingPunct="1"/>
            <a:endParaRPr lang="ru-RU" smtClean="0"/>
          </a:p>
        </p:txBody>
      </p:sp>
      <p:pic>
        <p:nvPicPr>
          <p:cNvPr id="2052" name="Picture 2" descr="002"/>
          <p:cNvPicPr>
            <a:picLocks noChangeAspect="1" noChangeArrowheads="1"/>
          </p:cNvPicPr>
          <p:nvPr/>
        </p:nvPicPr>
        <p:blipFill>
          <a:blip r:embed="rId2" cstate="print"/>
          <a:srcRect/>
          <a:stretch>
            <a:fillRect/>
          </a:stretch>
        </p:blipFill>
        <p:spPr bwMode="auto">
          <a:xfrm>
            <a:off x="-260350" y="0"/>
            <a:ext cx="9404350" cy="6999288"/>
          </a:xfrm>
          <a:prstGeom prst="rect">
            <a:avLst/>
          </a:prstGeom>
          <a:noFill/>
          <a:ln w="76200">
            <a:solidFill>
              <a:schemeClr val="tx1"/>
            </a:solidFill>
            <a:miter lim="800000"/>
            <a:headEnd/>
            <a:tailEnd/>
          </a:ln>
        </p:spPr>
      </p:pic>
      <p:sp>
        <p:nvSpPr>
          <p:cNvPr id="7" name="Прямоугольник 6"/>
          <p:cNvSpPr/>
          <p:nvPr/>
        </p:nvSpPr>
        <p:spPr>
          <a:xfrm>
            <a:off x="2051720" y="188640"/>
            <a:ext cx="4536504" cy="3539430"/>
          </a:xfrm>
          <a:prstGeom prst="rect">
            <a:avLst/>
          </a:prstGeom>
          <a:ln w="76200">
            <a:solidFill>
              <a:srgbClr val="FFC000"/>
            </a:solidFill>
          </a:ln>
        </p:spPr>
        <p:txBody>
          <a:bodyPr wrap="square">
            <a:spAutoFit/>
          </a:bodyPr>
          <a:lstStyle/>
          <a:p>
            <a:pPr algn="ctr">
              <a:defRPr/>
            </a:pPr>
            <a:r>
              <a:rPr lang="ru-RU" sz="3200" b="1" dirty="0" smtClean="0">
                <a:solidFill>
                  <a:srgbClr val="FFFF00"/>
                </a:solidFill>
                <a:effectLst>
                  <a:outerShdw blurRad="38100" dist="38100" dir="2700000" algn="tl">
                    <a:srgbClr val="000000">
                      <a:alpha val="43137"/>
                    </a:srgbClr>
                  </a:outerShdw>
                </a:effectLst>
                <a:latin typeface="Arial Black" pitchFamily="34" charset="0"/>
              </a:rPr>
              <a:t>РОЛЬ </a:t>
            </a:r>
            <a:r>
              <a:rPr lang="ru-RU" sz="3200" b="1" dirty="0">
                <a:solidFill>
                  <a:srgbClr val="FFFF00"/>
                </a:solidFill>
                <a:effectLst>
                  <a:outerShdw blurRad="38100" dist="38100" dir="2700000" algn="tl">
                    <a:srgbClr val="000000">
                      <a:alpha val="43137"/>
                    </a:srgbClr>
                  </a:outerShdw>
                </a:effectLst>
                <a:latin typeface="Arial Black" pitchFamily="34" charset="0"/>
              </a:rPr>
              <a:t>РУССКОЙ ПРАВОСЛАВНОЙ ЦЕРКВИ</a:t>
            </a:r>
          </a:p>
          <a:p>
            <a:pPr algn="ctr">
              <a:defRPr/>
            </a:pPr>
            <a:r>
              <a:rPr lang="ru-RU" sz="3200" b="1" dirty="0">
                <a:solidFill>
                  <a:srgbClr val="FFFF00"/>
                </a:solidFill>
                <a:effectLst>
                  <a:outerShdw blurRad="38100" dist="38100" dir="2700000" algn="tl">
                    <a:srgbClr val="000000">
                      <a:alpha val="43137"/>
                    </a:srgbClr>
                  </a:outerShdw>
                </a:effectLst>
                <a:latin typeface="Arial Black" pitchFamily="34" charset="0"/>
              </a:rPr>
              <a:t>В </a:t>
            </a:r>
            <a:r>
              <a:rPr lang="ru-RU" sz="3200" b="1" dirty="0" smtClean="0">
                <a:solidFill>
                  <a:srgbClr val="FFFF00"/>
                </a:solidFill>
                <a:effectLst>
                  <a:outerShdw blurRad="38100" dist="38100" dir="2700000" algn="tl">
                    <a:srgbClr val="000000">
                      <a:alpha val="43137"/>
                    </a:srgbClr>
                  </a:outerShdw>
                </a:effectLst>
                <a:latin typeface="Arial Black" pitchFamily="34" charset="0"/>
              </a:rPr>
              <a:t>СТАНОВЛЕНИИ И   </a:t>
            </a:r>
            <a:r>
              <a:rPr lang="ru-RU" sz="3200" b="1" dirty="0">
                <a:solidFill>
                  <a:srgbClr val="FFFF00"/>
                </a:solidFill>
                <a:effectLst>
                  <a:outerShdw blurRad="38100" dist="38100" dir="2700000" algn="tl">
                    <a:srgbClr val="000000">
                      <a:alpha val="43137"/>
                    </a:srgbClr>
                  </a:outerShdw>
                </a:effectLst>
                <a:latin typeface="Arial Black" pitchFamily="34" charset="0"/>
              </a:rPr>
              <a:t>УКРЕПЛЕНИИ </a:t>
            </a:r>
            <a:endParaRPr lang="ru-RU" sz="3200" b="1" dirty="0" smtClean="0">
              <a:solidFill>
                <a:srgbClr val="FFFF00"/>
              </a:solidFill>
              <a:effectLst>
                <a:outerShdw blurRad="38100" dist="38100" dir="2700000" algn="tl">
                  <a:srgbClr val="000000">
                    <a:alpha val="43137"/>
                  </a:srgbClr>
                </a:outerShdw>
              </a:effectLst>
              <a:latin typeface="Arial Black" pitchFamily="34" charset="0"/>
            </a:endParaRPr>
          </a:p>
          <a:p>
            <a:pPr algn="ctr">
              <a:defRPr/>
            </a:pPr>
            <a:r>
              <a:rPr lang="ru-RU" sz="3200" b="1" dirty="0" smtClean="0">
                <a:solidFill>
                  <a:srgbClr val="FFFF00"/>
                </a:solidFill>
                <a:effectLst>
                  <a:outerShdw blurRad="38100" dist="38100" dir="2700000" algn="tl">
                    <a:srgbClr val="000000">
                      <a:alpha val="43137"/>
                    </a:srgbClr>
                  </a:outerShdw>
                </a:effectLst>
                <a:latin typeface="Arial Black" pitchFamily="34" charset="0"/>
              </a:rPr>
              <a:t>РОССИЙСКОГО </a:t>
            </a:r>
            <a:r>
              <a:rPr lang="ru-RU" sz="3200" b="1" dirty="0">
                <a:solidFill>
                  <a:srgbClr val="FFFF00"/>
                </a:solidFill>
                <a:effectLst>
                  <a:outerShdw blurRad="38100" dist="38100" dir="2700000" algn="tl">
                    <a:srgbClr val="000000">
                      <a:alpha val="43137"/>
                    </a:srgbClr>
                  </a:outerShdw>
                </a:effectLst>
                <a:latin typeface="Arial Black" pitchFamily="34" charset="0"/>
              </a:rPr>
              <a:t>ГОСУДАРСТВА</a:t>
            </a:r>
          </a:p>
        </p:txBody>
      </p:sp>
      <p:pic>
        <p:nvPicPr>
          <p:cNvPr id="2054" name="Picture 2" descr="K_i1"/>
          <p:cNvPicPr>
            <a:picLocks noChangeAspect="1" noChangeArrowheads="1"/>
          </p:cNvPicPr>
          <p:nvPr/>
        </p:nvPicPr>
        <p:blipFill>
          <a:blip r:embed="rId3" cstate="print"/>
          <a:srcRect/>
          <a:stretch>
            <a:fillRect/>
          </a:stretch>
        </p:blipFill>
        <p:spPr bwMode="auto">
          <a:xfrm>
            <a:off x="-252536" y="2780928"/>
            <a:ext cx="1008112" cy="1568174"/>
          </a:xfrm>
          <a:prstGeom prst="rect">
            <a:avLst/>
          </a:prstGeom>
          <a:noFill/>
          <a:ln w="76200">
            <a:solidFill>
              <a:schemeClr val="tx1"/>
            </a:solidFill>
            <a:miter lim="800000"/>
            <a:headEnd/>
            <a:tailEnd/>
          </a:ln>
        </p:spPr>
      </p:pic>
      <p:pic>
        <p:nvPicPr>
          <p:cNvPr id="2056" name="Picture 11" descr="http://go4.imgsmail.ru/imgpreview?u=http%3A//vladimirru.ru/images/Churchs/pokrova%5Fna%5Fnerli/nerl03.jpg&amp;mb=8"/>
          <p:cNvPicPr>
            <a:picLocks noChangeAspect="1" noChangeArrowheads="1"/>
          </p:cNvPicPr>
          <p:nvPr/>
        </p:nvPicPr>
        <p:blipFill>
          <a:blip r:embed="rId4" cstate="print"/>
          <a:srcRect/>
          <a:stretch>
            <a:fillRect/>
          </a:stretch>
        </p:blipFill>
        <p:spPr bwMode="auto">
          <a:xfrm>
            <a:off x="-252536" y="4437112"/>
            <a:ext cx="1728192" cy="2600861"/>
          </a:xfrm>
          <a:prstGeom prst="rect">
            <a:avLst/>
          </a:prstGeom>
          <a:noFill/>
          <a:ln w="38100">
            <a:solidFill>
              <a:schemeClr val="tx1"/>
            </a:solidFill>
            <a:miter lim="800000"/>
            <a:headEnd/>
            <a:tailEnd/>
          </a:ln>
        </p:spPr>
      </p:pic>
      <p:pic>
        <p:nvPicPr>
          <p:cNvPr id="2057" name="Picture 13" descr="http://go2.imgsmail.ru/imgpreview?u=http%3A//uspenie.paskha.ru/content/images/uspensoborkreml.jpg&amp;mb=120"/>
          <p:cNvPicPr>
            <a:picLocks noChangeAspect="1" noChangeArrowheads="1"/>
          </p:cNvPicPr>
          <p:nvPr/>
        </p:nvPicPr>
        <p:blipFill>
          <a:blip r:embed="rId5" cstate="print"/>
          <a:srcRect/>
          <a:stretch>
            <a:fillRect/>
          </a:stretch>
        </p:blipFill>
        <p:spPr bwMode="auto">
          <a:xfrm>
            <a:off x="-324545" y="0"/>
            <a:ext cx="2165475" cy="2636912"/>
          </a:xfrm>
          <a:prstGeom prst="rect">
            <a:avLst/>
          </a:prstGeom>
          <a:noFill/>
          <a:ln w="38100">
            <a:solidFill>
              <a:schemeClr val="tx1"/>
            </a:solidFill>
            <a:miter lim="800000"/>
            <a:headEnd/>
            <a:tailEnd/>
          </a:ln>
        </p:spPr>
      </p:pic>
      <p:pic>
        <p:nvPicPr>
          <p:cNvPr id="2058" name="Picture 15" descr="http://go4.imgsmail.ru/imgpreview?u=http%3A//xbo-ml.ru/images/news/img97718795.jpeg&amp;mb=10"/>
          <p:cNvPicPr>
            <a:picLocks noChangeAspect="1" noChangeArrowheads="1"/>
          </p:cNvPicPr>
          <p:nvPr/>
        </p:nvPicPr>
        <p:blipFill>
          <a:blip r:embed="rId6" cstate="print"/>
          <a:srcRect/>
          <a:stretch>
            <a:fillRect/>
          </a:stretch>
        </p:blipFill>
        <p:spPr bwMode="auto">
          <a:xfrm>
            <a:off x="1979712" y="4265711"/>
            <a:ext cx="3847883" cy="2592289"/>
          </a:xfrm>
          <a:prstGeom prst="rect">
            <a:avLst/>
          </a:prstGeom>
          <a:noFill/>
          <a:ln w="38100">
            <a:solidFill>
              <a:schemeClr val="tx1"/>
            </a:solidFill>
            <a:miter lim="800000"/>
            <a:headEnd/>
            <a:tailEnd/>
          </a:ln>
        </p:spPr>
      </p:pic>
      <p:pic>
        <p:nvPicPr>
          <p:cNvPr id="5122" name="Picture 2" descr="http://im7-tub-ru.yandex.net/i?id=19935459-13-72&amp;n=17"/>
          <p:cNvPicPr>
            <a:picLocks noChangeAspect="1" noChangeArrowheads="1"/>
          </p:cNvPicPr>
          <p:nvPr/>
        </p:nvPicPr>
        <p:blipFill>
          <a:blip r:embed="rId7" cstate="print"/>
          <a:srcRect/>
          <a:stretch>
            <a:fillRect/>
          </a:stretch>
        </p:blipFill>
        <p:spPr bwMode="auto">
          <a:xfrm>
            <a:off x="6732240" y="0"/>
            <a:ext cx="2411760" cy="3230036"/>
          </a:xfrm>
          <a:prstGeom prst="rect">
            <a:avLst/>
          </a:prstGeom>
          <a:noFill/>
          <a:ln w="57150">
            <a:solidFill>
              <a:schemeClr val="tx1"/>
            </a:solidFill>
          </a:ln>
        </p:spPr>
      </p:pic>
      <p:sp>
        <p:nvSpPr>
          <p:cNvPr id="36865" name="Rectangle 1"/>
          <p:cNvSpPr>
            <a:spLocks noChangeArrowheads="1"/>
          </p:cNvSpPr>
          <p:nvPr/>
        </p:nvSpPr>
        <p:spPr bwMode="auto">
          <a:xfrm>
            <a:off x="5868144" y="3677077"/>
            <a:ext cx="3096344" cy="33547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bg1"/>
                </a:solidFill>
                <a:effectLst/>
                <a:latin typeface="Arial Black" pitchFamily="34" charset="0"/>
                <a:ea typeface="Times New Roman" pitchFamily="18" charset="0"/>
                <a:cs typeface="Times New Roman" pitchFamily="18" charset="0"/>
              </a:rPr>
              <a:t>Авторы: </a:t>
            </a:r>
            <a:r>
              <a:rPr kumimoji="0" lang="ru-RU" sz="1600" b="0" i="0" u="none" strike="noStrike" cap="none" normalizeH="0" baseline="0" dirty="0" smtClean="0">
                <a:ln>
                  <a:noFill/>
                </a:ln>
                <a:solidFill>
                  <a:schemeClr val="bg1"/>
                </a:solidFill>
                <a:effectLst/>
                <a:latin typeface="Arial Black" pitchFamily="34" charset="0"/>
                <a:ea typeface="Times New Roman" pitchFamily="18" charset="0"/>
                <a:cs typeface="Times New Roman" pitchFamily="18" charset="0"/>
              </a:rPr>
              <a:t>Мартьянова Анна и Хрусталёв Вячеслав, </a:t>
            </a:r>
            <a:endParaRPr kumimoji="0" lang="ru-RU" sz="1600" b="0" i="0" u="none" strike="noStrike" cap="none" normalizeH="0" baseline="0" dirty="0" smtClean="0">
              <a:ln>
                <a:noFill/>
              </a:ln>
              <a:solidFill>
                <a:schemeClr val="bg1"/>
              </a:solidFill>
              <a:effectLst/>
              <a:latin typeface="Arial Black"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bg1"/>
                </a:solidFill>
                <a:effectLst/>
                <a:latin typeface="Arial Black" pitchFamily="34" charset="0"/>
                <a:ea typeface="Times New Roman" pitchFamily="18" charset="0"/>
                <a:cs typeface="Times New Roman" pitchFamily="18" charset="0"/>
              </a:rPr>
              <a:t>ученики 7 «А» класса</a:t>
            </a:r>
            <a:r>
              <a:rPr lang="ru-RU" sz="1600" dirty="0" smtClean="0">
                <a:solidFill>
                  <a:schemeClr val="bg1"/>
                </a:solidFill>
                <a:latin typeface="Arial Black" pitchFamily="34" charset="0"/>
              </a:rPr>
              <a:t> </a:t>
            </a:r>
            <a:r>
              <a:rPr kumimoji="0" lang="ru-RU" sz="1600" b="0" i="0" u="none" strike="noStrike" cap="none" normalizeH="0" baseline="0" dirty="0" smtClean="0">
                <a:ln>
                  <a:noFill/>
                </a:ln>
                <a:solidFill>
                  <a:schemeClr val="bg1"/>
                </a:solidFill>
                <a:effectLst/>
                <a:latin typeface="Arial Black" pitchFamily="34" charset="0"/>
                <a:ea typeface="Times New Roman" pitchFamily="18" charset="0"/>
                <a:cs typeface="Times New Roman" pitchFamily="18" charset="0"/>
              </a:rPr>
              <a:t>МБОУ СОШ № 7 </a:t>
            </a:r>
            <a:endParaRPr kumimoji="0" lang="ru-RU" sz="1600" b="0" i="0" u="none" strike="noStrike" cap="none" normalizeH="0" baseline="0" dirty="0" smtClean="0">
              <a:ln>
                <a:noFill/>
              </a:ln>
              <a:solidFill>
                <a:schemeClr val="bg1"/>
              </a:solidFill>
              <a:effectLst/>
              <a:latin typeface="Arial Black"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bg1"/>
                </a:solidFill>
                <a:effectLst/>
                <a:latin typeface="Arial Black" pitchFamily="34" charset="0"/>
                <a:ea typeface="Times New Roman" pitchFamily="18" charset="0"/>
                <a:cs typeface="Times New Roman" pitchFamily="18" charset="0"/>
              </a:rPr>
              <a:t>Научный руководитель: </a:t>
            </a:r>
            <a:r>
              <a:rPr lang="ru-RU" sz="1600" dirty="0" smtClean="0">
                <a:solidFill>
                  <a:schemeClr val="bg1"/>
                </a:solidFill>
                <a:latin typeface="Arial Black" pitchFamily="34" charset="0"/>
              </a:rPr>
              <a:t> </a:t>
            </a:r>
            <a:r>
              <a:rPr kumimoji="0" lang="ru-RU" sz="1600" b="0" i="0" u="none" strike="noStrike" cap="none" normalizeH="0" baseline="0" dirty="0" err="1" smtClean="0">
                <a:ln>
                  <a:noFill/>
                </a:ln>
                <a:solidFill>
                  <a:schemeClr val="bg1"/>
                </a:solidFill>
                <a:effectLst/>
                <a:latin typeface="Arial Black" pitchFamily="34" charset="0"/>
                <a:ea typeface="Times New Roman" pitchFamily="18" charset="0"/>
                <a:cs typeface="Times New Roman" pitchFamily="18" charset="0"/>
              </a:rPr>
              <a:t>Хачпанова</a:t>
            </a:r>
            <a:r>
              <a:rPr kumimoji="0" lang="ru-RU" sz="1600" b="0" i="0" u="none" strike="noStrike" cap="none" normalizeH="0" baseline="0" dirty="0" smtClean="0">
                <a:ln>
                  <a:noFill/>
                </a:ln>
                <a:solidFill>
                  <a:schemeClr val="bg1"/>
                </a:solidFill>
                <a:effectLst/>
                <a:latin typeface="Arial Black" pitchFamily="34" charset="0"/>
                <a:ea typeface="Times New Roman" pitchFamily="18" charset="0"/>
                <a:cs typeface="Times New Roman" pitchFamily="18" charset="0"/>
              </a:rPr>
              <a:t> Марина Витальевна, </a:t>
            </a:r>
            <a:endParaRPr kumimoji="0" lang="ru-RU" sz="1600" b="0" i="0" u="none" strike="noStrike" cap="none" normalizeH="0" baseline="0" dirty="0" smtClean="0">
              <a:ln>
                <a:noFill/>
              </a:ln>
              <a:solidFill>
                <a:schemeClr val="bg1"/>
              </a:solidFill>
              <a:effectLst/>
              <a:latin typeface="Arial Black"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bg1"/>
                </a:solidFill>
                <a:effectLst/>
                <a:latin typeface="Arial Black" pitchFamily="34" charset="0"/>
                <a:ea typeface="Times New Roman" pitchFamily="18" charset="0"/>
                <a:cs typeface="Times New Roman" pitchFamily="18" charset="0"/>
              </a:rPr>
              <a:t>зав. школьной библиотекой МБОУ СОШ № 7</a:t>
            </a:r>
          </a:p>
          <a:p>
            <a:pPr marL="0" marR="0" lvl="0" indent="0" algn="ctr" defTabSz="914400" rtl="0" eaLnBrk="0" fontAlgn="base" latinLnBrk="0" hangingPunct="0">
              <a:lnSpc>
                <a:spcPct val="100000"/>
              </a:lnSpc>
              <a:spcBef>
                <a:spcPct val="0"/>
              </a:spcBef>
              <a:spcAft>
                <a:spcPct val="0"/>
              </a:spcAft>
              <a:buClrTx/>
              <a:buSzTx/>
              <a:buFontTx/>
              <a:buNone/>
              <a:tabLst/>
            </a:pPr>
            <a:r>
              <a:rPr lang="ru-RU" sz="1600" dirty="0" smtClean="0">
                <a:solidFill>
                  <a:schemeClr val="bg1"/>
                </a:solidFill>
                <a:latin typeface="Arial Black" pitchFamily="34" charset="0"/>
                <a:ea typeface="Times New Roman" pitchFamily="18" charset="0"/>
                <a:cs typeface="Times New Roman" pitchFamily="18" charset="0"/>
              </a:rPr>
              <a:t>Балаково, 2013</a:t>
            </a:r>
            <a:r>
              <a:rPr kumimoji="0" lang="ru-RU" sz="1600" b="0" i="0" u="none" strike="noStrike" cap="none" normalizeH="0" baseline="0" dirty="0" smtClean="0">
                <a:ln>
                  <a:noFill/>
                </a:ln>
                <a:solidFill>
                  <a:schemeClr val="bg1"/>
                </a:solidFill>
                <a:effectLst/>
                <a:latin typeface="Arial Black" pitchFamily="34" charset="0"/>
                <a:ea typeface="Times New Roman" pitchFamily="18" charset="0"/>
                <a:cs typeface="Times New Roman" pitchFamily="18" charset="0"/>
              </a:rPr>
              <a:t> </a:t>
            </a:r>
            <a:endParaRPr kumimoji="0" lang="ru-RU" sz="1600" b="0" i="0" u="none" strike="noStrike" cap="none" normalizeH="0" baseline="0" dirty="0" smtClean="0">
              <a:ln>
                <a:noFill/>
              </a:ln>
              <a:solidFill>
                <a:schemeClr val="bg1"/>
              </a:solidFill>
              <a:effectLst/>
              <a:latin typeface="Arial Black"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Arial Black"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35696" y="404664"/>
            <a:ext cx="6851104" cy="814536"/>
          </a:xfrm>
          <a:ln w="76200">
            <a:solidFill>
              <a:schemeClr val="tx1"/>
            </a:solidFill>
          </a:ln>
        </p:spPr>
        <p:txBody>
          <a:bodyPr>
            <a:normAutofit fontScale="90000"/>
          </a:bodyPr>
          <a:lstStyle/>
          <a:p>
            <a:pPr algn="ctr" eaLnBrk="1" fontAlgn="auto" hangingPunct="1">
              <a:spcAft>
                <a:spcPts val="0"/>
              </a:spcAft>
              <a:defRPr/>
            </a:pPr>
            <a:r>
              <a:rPr lang="ru-RU" sz="3200" b="1" dirty="0" smtClean="0">
                <a:solidFill>
                  <a:srgbClr val="FFFF00"/>
                </a:solidFill>
              </a:rPr>
              <a:t>Св. Сергий Радонежский – игумен, </a:t>
            </a:r>
            <a:br>
              <a:rPr lang="ru-RU" sz="3200" b="1" dirty="0" smtClean="0">
                <a:solidFill>
                  <a:srgbClr val="FFFF00"/>
                </a:solidFill>
              </a:rPr>
            </a:br>
            <a:r>
              <a:rPr lang="ru-RU" sz="3200" b="1" dirty="0" smtClean="0">
                <a:solidFill>
                  <a:srgbClr val="FFFF00"/>
                </a:solidFill>
              </a:rPr>
              <a:t>небесный покровитель России</a:t>
            </a:r>
          </a:p>
        </p:txBody>
      </p:sp>
      <p:sp>
        <p:nvSpPr>
          <p:cNvPr id="3" name="Содержимое 2"/>
          <p:cNvSpPr>
            <a:spLocks noGrp="1"/>
          </p:cNvSpPr>
          <p:nvPr>
            <p:ph idx="1"/>
          </p:nvPr>
        </p:nvSpPr>
        <p:spPr>
          <a:xfrm>
            <a:off x="3923928" y="1340768"/>
            <a:ext cx="4752528" cy="5256584"/>
          </a:xfrm>
          <a:solidFill>
            <a:schemeClr val="bg2"/>
          </a:solidFill>
          <a:ln w="76200">
            <a:solidFill>
              <a:schemeClr val="tx1"/>
            </a:solidFill>
          </a:ln>
        </p:spPr>
        <p:txBody>
          <a:bodyPr>
            <a:normAutofit fontScale="92500" lnSpcReduction="10000"/>
          </a:bodyPr>
          <a:lstStyle/>
          <a:p>
            <a:pPr marL="548640" indent="-411480" algn="just" eaLnBrk="1" fontAlgn="auto" hangingPunct="1">
              <a:spcAft>
                <a:spcPts val="0"/>
              </a:spcAft>
              <a:buClr>
                <a:schemeClr val="tx1">
                  <a:shade val="95000"/>
                </a:schemeClr>
              </a:buClr>
              <a:buFont typeface="Wingdings 2"/>
              <a:buChar char=""/>
              <a:defRPr/>
            </a:pPr>
            <a:r>
              <a:rPr lang="ru-RU" sz="2000" b="1" dirty="0" smtClean="0"/>
              <a:t>Активную роль в освободительном процессе от татаро-монгольского ига играло православное духовенство. Особые заслуги в этом имеет основатель подмосковного Троице-Сергиева монастыря Сергий Радонежский, ставший одним из наиболее почитаемых святых Русской православной церкви. </a:t>
            </a:r>
            <a:br>
              <a:rPr lang="ru-RU" sz="2000" b="1" dirty="0" smtClean="0"/>
            </a:br>
            <a:r>
              <a:rPr lang="ru-RU" sz="2000" b="1" dirty="0" smtClean="0"/>
              <a:t>Сергий Радонежский вместе с Дмитрием Донским по праву считаются организаторами и вдохновителями победы русских войск над татарскими войсками во время Куликовской битвы.</a:t>
            </a:r>
            <a:r>
              <a:rPr lang="ru-RU" sz="2000" dirty="0" smtClean="0"/>
              <a:t/>
            </a:r>
            <a:br>
              <a:rPr lang="ru-RU" sz="2000" dirty="0" smtClean="0"/>
            </a:br>
            <a:endParaRPr lang="ru-RU" dirty="0" smtClean="0"/>
          </a:p>
        </p:txBody>
      </p:sp>
      <p:sp>
        <p:nvSpPr>
          <p:cNvPr id="16390" name="Rectangle 10"/>
          <p:cNvSpPr>
            <a:spLocks noChangeArrowheads="1"/>
          </p:cNvSpPr>
          <p:nvPr/>
        </p:nvSpPr>
        <p:spPr bwMode="auto">
          <a:xfrm rot="10800000" flipV="1">
            <a:off x="0" y="6042339"/>
            <a:ext cx="4139952" cy="646331"/>
          </a:xfrm>
          <a:prstGeom prst="rect">
            <a:avLst/>
          </a:prstGeom>
          <a:solidFill>
            <a:schemeClr val="bg1"/>
          </a:solidFill>
          <a:ln w="38100">
            <a:solidFill>
              <a:schemeClr val="tx1"/>
            </a:solidFill>
            <a:miter lim="800000"/>
            <a:headEnd/>
            <a:tailEnd/>
          </a:ln>
        </p:spPr>
        <p:txBody>
          <a:bodyPr wrap="square" anchor="ctr">
            <a:spAutoFit/>
          </a:bodyPr>
          <a:lstStyle/>
          <a:p>
            <a:pPr algn="ctr" eaLnBrk="0" hangingPunct="0"/>
            <a:r>
              <a:rPr lang="ru-RU" b="1" dirty="0"/>
              <a:t>Сергий</a:t>
            </a:r>
            <a:r>
              <a:rPr lang="ru-RU" dirty="0"/>
              <a:t> </a:t>
            </a:r>
            <a:r>
              <a:rPr lang="ru-RU" b="1" dirty="0" smtClean="0"/>
              <a:t>Радонежский – основатель Троице-Сергиевой лавры</a:t>
            </a:r>
            <a:endParaRPr lang="ru-RU" b="1" dirty="0"/>
          </a:p>
        </p:txBody>
      </p:sp>
      <p:pic>
        <p:nvPicPr>
          <p:cNvPr id="24578" name="Picture 2" descr="http://im7-tub-ru.yandex.net/i?id=69283368-61-72&amp;n=17"/>
          <p:cNvPicPr>
            <a:picLocks noChangeAspect="1" noChangeArrowheads="1"/>
          </p:cNvPicPr>
          <p:nvPr/>
        </p:nvPicPr>
        <p:blipFill>
          <a:blip r:embed="rId2" cstate="print"/>
          <a:srcRect/>
          <a:stretch>
            <a:fillRect/>
          </a:stretch>
        </p:blipFill>
        <p:spPr bwMode="auto">
          <a:xfrm>
            <a:off x="323528" y="3140968"/>
            <a:ext cx="3803915" cy="2852936"/>
          </a:xfrm>
          <a:prstGeom prst="rect">
            <a:avLst/>
          </a:prstGeom>
          <a:noFill/>
          <a:ln w="57150">
            <a:solidFill>
              <a:schemeClr val="tx1"/>
            </a:solidFill>
          </a:ln>
        </p:spPr>
      </p:pic>
      <p:pic>
        <p:nvPicPr>
          <p:cNvPr id="24580" name="Picture 4" descr="http://im0-tub-ru.yandex.net/i?id=129519871-69-72&amp;n=17"/>
          <p:cNvPicPr>
            <a:picLocks noChangeAspect="1" noChangeArrowheads="1"/>
          </p:cNvPicPr>
          <p:nvPr/>
        </p:nvPicPr>
        <p:blipFill>
          <a:blip r:embed="rId3" cstate="print"/>
          <a:srcRect/>
          <a:stretch>
            <a:fillRect/>
          </a:stretch>
        </p:blipFill>
        <p:spPr bwMode="auto">
          <a:xfrm>
            <a:off x="1763689" y="1268760"/>
            <a:ext cx="2400266" cy="1800200"/>
          </a:xfrm>
          <a:prstGeom prst="rect">
            <a:avLst/>
          </a:prstGeom>
          <a:noFill/>
          <a:ln w="57150">
            <a:solidFill>
              <a:schemeClr val="tx1"/>
            </a:solidFill>
          </a:ln>
        </p:spPr>
      </p:pic>
      <p:pic>
        <p:nvPicPr>
          <p:cNvPr id="8" name="Picture 2" descr="Файл:Sergius von Radonezh.jpg"/>
          <p:cNvPicPr>
            <a:picLocks noChangeAspect="1" noChangeArrowheads="1"/>
          </p:cNvPicPr>
          <p:nvPr/>
        </p:nvPicPr>
        <p:blipFill>
          <a:blip r:embed="rId4" cstate="print"/>
          <a:srcRect/>
          <a:stretch>
            <a:fillRect/>
          </a:stretch>
        </p:blipFill>
        <p:spPr bwMode="auto">
          <a:xfrm>
            <a:off x="0" y="404664"/>
            <a:ext cx="1691680" cy="2664296"/>
          </a:xfrm>
          <a:prstGeom prst="rect">
            <a:avLst/>
          </a:prstGeom>
          <a:noFill/>
          <a:ln w="38100">
            <a:solidFill>
              <a:schemeClr val="tx1"/>
            </a:solid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03848" y="476672"/>
            <a:ext cx="5482952" cy="648072"/>
          </a:xfrm>
          <a:ln w="57150">
            <a:solidFill>
              <a:schemeClr val="bg1"/>
            </a:solidFill>
          </a:ln>
        </p:spPr>
        <p:txBody>
          <a:bodyPr>
            <a:normAutofit fontScale="90000"/>
          </a:bodyPr>
          <a:lstStyle/>
          <a:p>
            <a:pPr algn="ctr"/>
            <a:r>
              <a:rPr lang="ru-RU" dirty="0" smtClean="0">
                <a:solidFill>
                  <a:srgbClr val="FFC000"/>
                </a:solidFill>
              </a:rPr>
              <a:t>С нами – Богородица!</a:t>
            </a:r>
            <a:endParaRPr lang="ru-RU" dirty="0">
              <a:solidFill>
                <a:srgbClr val="FFC000"/>
              </a:solidFill>
            </a:endParaRPr>
          </a:p>
        </p:txBody>
      </p:sp>
      <p:sp>
        <p:nvSpPr>
          <p:cNvPr id="4" name="Содержимое 3"/>
          <p:cNvSpPr>
            <a:spLocks noGrp="1"/>
          </p:cNvSpPr>
          <p:nvPr>
            <p:ph sz="half" idx="2"/>
          </p:nvPr>
        </p:nvSpPr>
        <p:spPr>
          <a:xfrm>
            <a:off x="4211960" y="1268760"/>
            <a:ext cx="4474840" cy="5589240"/>
          </a:xfrm>
          <a:solidFill>
            <a:schemeClr val="bg2"/>
          </a:solidFill>
          <a:ln w="38100">
            <a:solidFill>
              <a:schemeClr val="tx1"/>
            </a:solidFill>
          </a:ln>
        </p:spPr>
        <p:txBody>
          <a:bodyPr>
            <a:normAutofit fontScale="70000" lnSpcReduction="20000"/>
          </a:bodyPr>
          <a:lstStyle/>
          <a:p>
            <a:pPr algn="just"/>
            <a:r>
              <a:rPr lang="ru-RU" sz="2800" b="1" dirty="0" smtClean="0"/>
              <a:t>Накануне Куликовской битвы Сергию пришло видение. Ему во сне явилась Богородица и обещала свою заботу и покровительство русской земле. Такого рода духовные откровения имели огромное влияние на настроение и состояние духа людей. Вместе с благословением Сергий Радонежский отправил для духовной и воинской поддержки двух иноков своего монастыря богатырей Андрея </a:t>
            </a:r>
            <a:r>
              <a:rPr lang="ru-RU" sz="2800" b="1" dirty="0" err="1" smtClean="0"/>
              <a:t>Ослябя</a:t>
            </a:r>
            <a:r>
              <a:rPr lang="ru-RU" sz="2800" b="1" dirty="0" smtClean="0"/>
              <a:t> и Александра </a:t>
            </a:r>
            <a:r>
              <a:rPr lang="ru-RU" sz="2800" b="1" dirty="0" err="1" smtClean="0"/>
              <a:t>Пересвета</a:t>
            </a:r>
            <a:r>
              <a:rPr lang="ru-RU" sz="2800" b="1" dirty="0" smtClean="0"/>
              <a:t>.  </a:t>
            </a:r>
          </a:p>
          <a:p>
            <a:pPr algn="just"/>
            <a:r>
              <a:rPr lang="ru-RU" sz="2800" b="1" dirty="0" err="1" smtClean="0"/>
              <a:t>Пересвет</a:t>
            </a:r>
            <a:r>
              <a:rPr lang="ru-RU" sz="2800" b="1" dirty="0" smtClean="0"/>
              <a:t>, как известно, своим поединком с татарским богатырем </a:t>
            </a:r>
            <a:r>
              <a:rPr lang="ru-RU" sz="2800" b="1" dirty="0" err="1" smtClean="0"/>
              <a:t>Челубеем</a:t>
            </a:r>
            <a:r>
              <a:rPr lang="ru-RU" sz="2800" b="1" dirty="0" smtClean="0"/>
              <a:t> открыли </a:t>
            </a:r>
            <a:r>
              <a:rPr lang="ru-RU" sz="2800" b="1" dirty="0" err="1" smtClean="0"/>
              <a:t>Куликовское</a:t>
            </a:r>
            <a:r>
              <a:rPr lang="ru-RU" sz="2800" b="1" dirty="0" smtClean="0"/>
              <a:t> сражение.</a:t>
            </a:r>
            <a:endParaRPr lang="ru-RU" dirty="0"/>
          </a:p>
        </p:txBody>
      </p:sp>
      <p:pic>
        <p:nvPicPr>
          <p:cNvPr id="26626" name="Picture 2" descr="http://im4-tub-ru.yandex.net/i?id=321535999-46-72&amp;n=16"/>
          <p:cNvPicPr>
            <a:picLocks noChangeAspect="1" noChangeArrowheads="1"/>
          </p:cNvPicPr>
          <p:nvPr/>
        </p:nvPicPr>
        <p:blipFill>
          <a:blip r:embed="rId2" cstate="print"/>
          <a:srcRect/>
          <a:stretch>
            <a:fillRect/>
          </a:stretch>
        </p:blipFill>
        <p:spPr bwMode="auto">
          <a:xfrm>
            <a:off x="0" y="3761656"/>
            <a:ext cx="4118138" cy="3096344"/>
          </a:xfrm>
          <a:prstGeom prst="rect">
            <a:avLst/>
          </a:prstGeom>
          <a:noFill/>
          <a:ln w="38100">
            <a:solidFill>
              <a:schemeClr val="bg1"/>
            </a:solidFill>
          </a:ln>
        </p:spPr>
      </p:pic>
      <p:pic>
        <p:nvPicPr>
          <p:cNvPr id="26628" name="Picture 4" descr="http://im7-tub-ru.yandex.net/i?id=486030467-05-72&amp;n=17"/>
          <p:cNvPicPr>
            <a:picLocks noChangeAspect="1" noChangeArrowheads="1"/>
          </p:cNvPicPr>
          <p:nvPr/>
        </p:nvPicPr>
        <p:blipFill>
          <a:blip r:embed="rId3" cstate="print"/>
          <a:srcRect/>
          <a:stretch>
            <a:fillRect/>
          </a:stretch>
        </p:blipFill>
        <p:spPr bwMode="auto">
          <a:xfrm>
            <a:off x="-1" y="0"/>
            <a:ext cx="2987825" cy="3614304"/>
          </a:xfrm>
          <a:prstGeom prst="rect">
            <a:avLst/>
          </a:prstGeom>
          <a:noFill/>
          <a:ln w="57150">
            <a:solidFill>
              <a:schemeClr val="bg1"/>
            </a:solid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76672"/>
            <a:ext cx="4320480" cy="1584176"/>
          </a:xfrm>
          <a:ln w="57150">
            <a:solidFill>
              <a:schemeClr val="bg1"/>
            </a:solidFill>
          </a:ln>
        </p:spPr>
        <p:txBody>
          <a:bodyPr>
            <a:normAutofit/>
          </a:bodyPr>
          <a:lstStyle/>
          <a:p>
            <a:pPr algn="ctr"/>
            <a:r>
              <a:rPr lang="ru-RU" sz="2800" dirty="0" smtClean="0">
                <a:solidFill>
                  <a:srgbClr val="FFFF00"/>
                </a:solidFill>
                <a:latin typeface="Arial Black" pitchFamily="34" charset="0"/>
              </a:rPr>
              <a:t>Защитник земли Русской – св.князь Дмитрий Донской </a:t>
            </a:r>
            <a:endParaRPr lang="ru-RU" sz="2800" dirty="0">
              <a:solidFill>
                <a:srgbClr val="FFFF00"/>
              </a:solidFill>
              <a:latin typeface="Arial Black" pitchFamily="34" charset="0"/>
            </a:endParaRPr>
          </a:p>
        </p:txBody>
      </p:sp>
      <p:pic>
        <p:nvPicPr>
          <p:cNvPr id="5" name="Picture 10" descr="http://im6-tub-ru.yandex.net/i?id=116012193-33-72"/>
          <p:cNvPicPr>
            <a:picLocks noGrp="1" noChangeAspect="1" noChangeArrowheads="1"/>
          </p:cNvPicPr>
          <p:nvPr>
            <p:ph sz="half" idx="1"/>
          </p:nvPr>
        </p:nvPicPr>
        <p:blipFill>
          <a:blip r:embed="rId2" cstate="print"/>
          <a:srcRect/>
          <a:stretch>
            <a:fillRect/>
          </a:stretch>
        </p:blipFill>
        <p:spPr bwMode="auto">
          <a:xfrm>
            <a:off x="0" y="2322105"/>
            <a:ext cx="3779912" cy="4535895"/>
          </a:xfrm>
          <a:prstGeom prst="rect">
            <a:avLst/>
          </a:prstGeom>
          <a:noFill/>
          <a:ln w="76200">
            <a:solidFill>
              <a:schemeClr val="tx1"/>
            </a:solidFill>
            <a:miter lim="800000"/>
            <a:headEnd/>
            <a:tailEnd/>
          </a:ln>
        </p:spPr>
      </p:pic>
      <p:pic>
        <p:nvPicPr>
          <p:cNvPr id="6" name="Picture 7" descr="http://im7-tub-ru.yandex.net/i?id=49702850-25-72"/>
          <p:cNvPicPr>
            <a:picLocks noGrp="1" noChangeAspect="1" noChangeArrowheads="1"/>
          </p:cNvPicPr>
          <p:nvPr>
            <p:ph sz="half" idx="2"/>
          </p:nvPr>
        </p:nvPicPr>
        <p:blipFill>
          <a:blip r:embed="rId3" cstate="print"/>
          <a:srcRect/>
          <a:stretch>
            <a:fillRect/>
          </a:stretch>
        </p:blipFill>
        <p:spPr bwMode="auto">
          <a:xfrm>
            <a:off x="4920661" y="3789040"/>
            <a:ext cx="4223339" cy="3068960"/>
          </a:xfrm>
          <a:prstGeom prst="rect">
            <a:avLst/>
          </a:prstGeom>
          <a:noFill/>
          <a:ln w="76200">
            <a:solidFill>
              <a:schemeClr val="tx1"/>
            </a:solidFill>
            <a:miter lim="800000"/>
            <a:headEnd/>
            <a:tailEnd/>
          </a:ln>
        </p:spPr>
      </p:pic>
      <p:sp>
        <p:nvSpPr>
          <p:cNvPr id="7" name="Прямоугольник 6"/>
          <p:cNvSpPr/>
          <p:nvPr/>
        </p:nvSpPr>
        <p:spPr>
          <a:xfrm>
            <a:off x="3923928" y="2348880"/>
            <a:ext cx="2808312" cy="1200329"/>
          </a:xfrm>
          <a:prstGeom prst="rect">
            <a:avLst/>
          </a:prstGeom>
          <a:solidFill>
            <a:schemeClr val="bg2"/>
          </a:solidFill>
          <a:ln w="57150">
            <a:solidFill>
              <a:schemeClr val="tx1"/>
            </a:solidFill>
          </a:ln>
        </p:spPr>
        <p:txBody>
          <a:bodyPr wrap="square">
            <a:spAutoFit/>
          </a:bodyPr>
          <a:lstStyle/>
          <a:p>
            <a:pPr algn="ctr" eaLnBrk="0" hangingPunct="0"/>
            <a:r>
              <a:rPr lang="ru-RU" b="1" dirty="0" smtClean="0"/>
              <a:t>Сергий</a:t>
            </a:r>
            <a:r>
              <a:rPr lang="ru-RU" dirty="0" smtClean="0"/>
              <a:t> </a:t>
            </a:r>
            <a:r>
              <a:rPr lang="ru-RU" b="1" dirty="0" smtClean="0"/>
              <a:t>Радонежский</a:t>
            </a:r>
            <a:r>
              <a:rPr lang="ru-RU" dirty="0" smtClean="0"/>
              <a:t> </a:t>
            </a:r>
            <a:r>
              <a:rPr lang="ru-RU" b="1" dirty="0" smtClean="0"/>
              <a:t>благословляет Дмитрия Донского на ратный подвиг </a:t>
            </a:r>
            <a:endParaRPr lang="ru-RU" b="1" dirty="0"/>
          </a:p>
        </p:txBody>
      </p:sp>
      <p:pic>
        <p:nvPicPr>
          <p:cNvPr id="8" name="Picture 14" descr="http://upload.wikimedia.org/wikipedia/commons/2/25/1000_Donskoi.jpg"/>
          <p:cNvPicPr>
            <a:picLocks noChangeAspect="1" noChangeArrowheads="1"/>
          </p:cNvPicPr>
          <p:nvPr/>
        </p:nvPicPr>
        <p:blipFill>
          <a:blip r:embed="rId4" cstate="print"/>
          <a:srcRect/>
          <a:stretch>
            <a:fillRect/>
          </a:stretch>
        </p:blipFill>
        <p:spPr bwMode="auto">
          <a:xfrm>
            <a:off x="6918080" y="0"/>
            <a:ext cx="2225920" cy="3528392"/>
          </a:xfrm>
          <a:prstGeom prst="rect">
            <a:avLst/>
          </a:prstGeom>
          <a:noFill/>
          <a:ln w="76200">
            <a:solidFill>
              <a:schemeClr val="tx1"/>
            </a:solid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half" idx="2"/>
          </p:nvPr>
        </p:nvSpPr>
        <p:spPr>
          <a:xfrm>
            <a:off x="395536" y="3501007"/>
            <a:ext cx="4608512" cy="2853917"/>
          </a:xfrm>
        </p:spPr>
        <p:txBody>
          <a:bodyPr/>
          <a:lstStyle/>
          <a:p>
            <a:endParaRPr lang="ru-RU" dirty="0"/>
          </a:p>
        </p:txBody>
      </p:sp>
      <p:pic>
        <p:nvPicPr>
          <p:cNvPr id="5" name="Picture 9" descr="собор Василия Блаженого"/>
          <p:cNvPicPr>
            <a:picLocks noGrp="1" noChangeAspect="1" noChangeArrowheads="1"/>
          </p:cNvPicPr>
          <p:nvPr>
            <p:ph sz="half" idx="1"/>
          </p:nvPr>
        </p:nvPicPr>
        <p:blipFill>
          <a:blip r:embed="rId2" cstate="print"/>
          <a:srcRect l="18683" t="5469" r="14127" b="8505"/>
          <a:stretch>
            <a:fillRect/>
          </a:stretch>
        </p:blipFill>
        <p:spPr>
          <a:xfrm>
            <a:off x="395536" y="3429001"/>
            <a:ext cx="3573310" cy="3429000"/>
          </a:xfrm>
          <a:noFill/>
          <a:ln w="76200">
            <a:solidFill>
              <a:schemeClr val="tx1"/>
            </a:solidFill>
          </a:ln>
        </p:spPr>
      </p:pic>
      <p:pic>
        <p:nvPicPr>
          <p:cNvPr id="6" name="Picture 5" descr="радуга в Лавре"/>
          <p:cNvPicPr>
            <a:picLocks noChangeAspect="1" noChangeArrowheads="1"/>
          </p:cNvPicPr>
          <p:nvPr/>
        </p:nvPicPr>
        <p:blipFill>
          <a:blip r:embed="rId3" cstate="print"/>
          <a:srcRect/>
          <a:stretch>
            <a:fillRect/>
          </a:stretch>
        </p:blipFill>
        <p:spPr bwMode="auto">
          <a:xfrm>
            <a:off x="4115947" y="3429000"/>
            <a:ext cx="4572001" cy="3429001"/>
          </a:xfrm>
          <a:prstGeom prst="rect">
            <a:avLst/>
          </a:prstGeom>
          <a:noFill/>
          <a:ln w="76200">
            <a:solidFill>
              <a:schemeClr val="tx1"/>
            </a:solidFill>
            <a:miter lim="800000"/>
            <a:headEnd/>
            <a:tailEnd/>
          </a:ln>
        </p:spPr>
      </p:pic>
      <p:sp>
        <p:nvSpPr>
          <p:cNvPr id="8" name="Заголовок 7"/>
          <p:cNvSpPr>
            <a:spLocks noGrp="1"/>
          </p:cNvSpPr>
          <p:nvPr>
            <p:ph type="title"/>
          </p:nvPr>
        </p:nvSpPr>
        <p:spPr>
          <a:xfrm>
            <a:off x="395536" y="476672"/>
            <a:ext cx="8291264" cy="2664296"/>
          </a:xfrm>
          <a:ln w="76200">
            <a:solidFill>
              <a:schemeClr val="bg1"/>
            </a:solidFill>
          </a:ln>
        </p:spPr>
        <p:txBody>
          <a:bodyPr>
            <a:normAutofit fontScale="90000"/>
          </a:bodyPr>
          <a:lstStyle/>
          <a:p>
            <a:pPr marL="274320" lvl="0" indent="-274320" algn="ctr">
              <a:spcBef>
                <a:spcPct val="20000"/>
              </a:spcBef>
              <a:defRPr/>
            </a:pPr>
            <a:r>
              <a:rPr lang="ru-RU" sz="3200" b="1" dirty="0" smtClean="0">
                <a:solidFill>
                  <a:srgbClr val="FFFF00"/>
                </a:solidFill>
                <a:effectLst>
                  <a:outerShdw blurRad="38100" dist="38100" dir="2700000" algn="tl">
                    <a:srgbClr val="000000">
                      <a:alpha val="43137"/>
                    </a:srgbClr>
                  </a:outerShdw>
                </a:effectLst>
                <a:latin typeface="Arial Black" pitchFamily="34" charset="0"/>
              </a:rPr>
              <a:t>Московская Русь Ивана </a:t>
            </a:r>
            <a:r>
              <a:rPr lang="en-US" sz="3200" b="1" dirty="0" smtClean="0">
                <a:solidFill>
                  <a:srgbClr val="FFFF00"/>
                </a:solidFill>
                <a:effectLst>
                  <a:outerShdw blurRad="38100" dist="38100" dir="2700000" algn="tl">
                    <a:srgbClr val="000000">
                      <a:alpha val="43137"/>
                    </a:srgbClr>
                  </a:outerShdw>
                </a:effectLst>
                <a:latin typeface="Arial Black" pitchFamily="34" charset="0"/>
              </a:rPr>
              <a:t>IV (</a:t>
            </a:r>
            <a:r>
              <a:rPr lang="ru-RU" sz="3200" b="1" dirty="0" smtClean="0">
                <a:solidFill>
                  <a:srgbClr val="FFFF00"/>
                </a:solidFill>
                <a:effectLst>
                  <a:outerShdw blurRad="38100" dist="38100" dir="2700000" algn="tl">
                    <a:srgbClr val="000000">
                      <a:alpha val="43137"/>
                    </a:srgbClr>
                  </a:outerShdw>
                </a:effectLst>
                <a:latin typeface="Arial Black" pitchFamily="34" charset="0"/>
              </a:rPr>
              <a:t>Грозного) </a:t>
            </a:r>
            <a:r>
              <a:rPr lang="ru-RU" sz="3200" b="1" dirty="0" smtClean="0">
                <a:solidFill>
                  <a:srgbClr val="FFC000"/>
                </a:solidFill>
                <a:effectLst>
                  <a:outerShdw blurRad="38100" dist="38100" dir="2700000" algn="tl">
                    <a:srgbClr val="000000">
                      <a:alpha val="43137"/>
                    </a:srgbClr>
                  </a:outerShdw>
                </a:effectLst>
                <a:latin typeface="Arial Black" pitchFamily="34" charset="0"/>
              </a:rPr>
              <a:t/>
            </a:r>
            <a:br>
              <a:rPr lang="ru-RU" sz="3200" b="1" dirty="0" smtClean="0">
                <a:solidFill>
                  <a:srgbClr val="FFC000"/>
                </a:solidFill>
                <a:effectLst>
                  <a:outerShdw blurRad="38100" dist="38100" dir="2700000" algn="tl">
                    <a:srgbClr val="000000">
                      <a:alpha val="43137"/>
                    </a:srgbClr>
                  </a:outerShdw>
                </a:effectLst>
                <a:latin typeface="Arial Black" pitchFamily="34" charset="0"/>
              </a:rPr>
            </a:br>
            <a:r>
              <a:rPr lang="ru-RU" sz="3200" b="1" dirty="0" smtClean="0">
                <a:solidFill>
                  <a:srgbClr val="C00000"/>
                </a:solidFill>
                <a:effectLst>
                  <a:outerShdw blurRad="38100" dist="38100" dir="2700000" algn="tl">
                    <a:srgbClr val="000000">
                      <a:alpha val="43137"/>
                    </a:srgbClr>
                  </a:outerShdw>
                </a:effectLst>
                <a:latin typeface="Arial Black" pitchFamily="34" charset="0"/>
              </a:rPr>
              <a:t>Опричнина: </a:t>
            </a:r>
            <a:br>
              <a:rPr lang="ru-RU" sz="3200" b="1" dirty="0" smtClean="0">
                <a:solidFill>
                  <a:srgbClr val="C00000"/>
                </a:solidFill>
                <a:effectLst>
                  <a:outerShdw blurRad="38100" dist="38100" dir="2700000" algn="tl">
                    <a:srgbClr val="000000">
                      <a:alpha val="43137"/>
                    </a:srgbClr>
                  </a:outerShdw>
                </a:effectLst>
                <a:latin typeface="Arial Black" pitchFamily="34" charset="0"/>
              </a:rPr>
            </a:br>
            <a:r>
              <a:rPr lang="ru-RU" sz="3200" b="1" dirty="0" smtClean="0">
                <a:solidFill>
                  <a:schemeClr val="tx1"/>
                </a:solidFill>
                <a:effectLst>
                  <a:outerShdw blurRad="38100" dist="38100" dir="2700000" algn="tl">
                    <a:srgbClr val="000000">
                      <a:alpha val="43137"/>
                    </a:srgbClr>
                  </a:outerShdw>
                </a:effectLst>
                <a:latin typeface="Arial Black" pitchFamily="34" charset="0"/>
              </a:rPr>
              <a:t>противостояние власти и церкви</a:t>
            </a:r>
            <a:r>
              <a:rPr lang="en-US" sz="3200" b="1" dirty="0" smtClean="0">
                <a:solidFill>
                  <a:schemeClr val="tx1"/>
                </a:solidFill>
                <a:latin typeface="Arial Black" pitchFamily="34" charset="0"/>
              </a:rPr>
              <a:t/>
            </a:r>
            <a:br>
              <a:rPr lang="en-US" sz="3200" b="1" dirty="0" smtClean="0">
                <a:solidFill>
                  <a:schemeClr val="tx1"/>
                </a:solidFill>
                <a:latin typeface="Arial Black" pitchFamily="34" charset="0"/>
              </a:rPr>
            </a:br>
            <a:r>
              <a:rPr lang="ru-RU" sz="3200" b="1" dirty="0" smtClean="0">
                <a:solidFill>
                  <a:schemeClr val="tx1"/>
                </a:solidFill>
                <a:latin typeface="Arial Black" pitchFamily="34" charset="0"/>
              </a:rPr>
              <a:t> </a:t>
            </a:r>
            <a:r>
              <a:rPr lang="ru-RU" sz="5400" b="1" dirty="0" smtClean="0">
                <a:solidFill>
                  <a:schemeClr val="tx1"/>
                </a:solidFill>
              </a:rPr>
              <a:t/>
            </a:r>
            <a:br>
              <a:rPr lang="ru-RU" sz="5400" b="1" dirty="0" smtClean="0">
                <a:solidFill>
                  <a:schemeClr val="tx1"/>
                </a:solidFill>
              </a:rPr>
            </a:b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67544" y="620688"/>
            <a:ext cx="7992888" cy="2808312"/>
          </a:xfrm>
          <a:ln w="76200">
            <a:solidFill>
              <a:schemeClr val="tx1"/>
            </a:solidFill>
          </a:ln>
        </p:spPr>
        <p:txBody>
          <a:bodyPr/>
          <a:lstStyle/>
          <a:p>
            <a:pPr algn="ctr" eaLnBrk="1" fontAlgn="t" hangingPunct="1">
              <a:spcAft>
                <a:spcPts val="0"/>
              </a:spcAft>
              <a:defRPr/>
            </a:pPr>
            <a:r>
              <a:rPr lang="ru-RU" sz="3200" i="1" dirty="0" smtClean="0">
                <a:solidFill>
                  <a:schemeClr val="tx1"/>
                </a:solidFill>
              </a:rPr>
              <a:t/>
            </a:r>
            <a:br>
              <a:rPr lang="ru-RU" sz="3200" i="1" dirty="0" smtClean="0">
                <a:solidFill>
                  <a:schemeClr val="tx1"/>
                </a:solidFill>
              </a:rPr>
            </a:br>
            <a:r>
              <a:rPr lang="ru-RU" sz="3200" i="1" dirty="0" smtClean="0">
                <a:solidFill>
                  <a:schemeClr val="tx1"/>
                </a:solidFill>
              </a:rPr>
              <a:t/>
            </a:r>
            <a:br>
              <a:rPr lang="ru-RU" sz="3200" i="1" dirty="0" smtClean="0">
                <a:solidFill>
                  <a:schemeClr val="tx1"/>
                </a:solidFill>
              </a:rPr>
            </a:br>
            <a:r>
              <a:rPr lang="ru-RU" sz="3200" i="1" dirty="0" smtClean="0">
                <a:solidFill>
                  <a:schemeClr val="tx1"/>
                </a:solidFill>
              </a:rPr>
              <a:t/>
            </a:r>
            <a:br>
              <a:rPr lang="ru-RU" sz="3200" i="1" dirty="0" smtClean="0">
                <a:solidFill>
                  <a:schemeClr val="tx1"/>
                </a:solidFill>
              </a:rPr>
            </a:br>
            <a:r>
              <a:rPr lang="ru-RU" sz="3200" i="1" dirty="0" smtClean="0">
                <a:solidFill>
                  <a:schemeClr val="tx1"/>
                </a:solidFill>
              </a:rPr>
              <a:t/>
            </a:r>
            <a:br>
              <a:rPr lang="ru-RU" sz="3200" i="1" dirty="0" smtClean="0">
                <a:solidFill>
                  <a:schemeClr val="tx1"/>
                </a:solidFill>
              </a:rPr>
            </a:br>
            <a:r>
              <a:rPr lang="ru-RU" sz="3200" i="1" dirty="0" smtClean="0">
                <a:solidFill>
                  <a:schemeClr val="tx1"/>
                </a:solidFill>
              </a:rPr>
              <a:t/>
            </a:r>
            <a:br>
              <a:rPr lang="ru-RU" sz="3200" i="1" dirty="0" smtClean="0">
                <a:solidFill>
                  <a:schemeClr val="tx1"/>
                </a:solidFill>
              </a:rPr>
            </a:br>
            <a:r>
              <a:rPr lang="ru-RU" sz="3200" i="1" dirty="0" smtClean="0">
                <a:solidFill>
                  <a:schemeClr val="tx1"/>
                </a:solidFill>
              </a:rPr>
              <a:t/>
            </a:r>
            <a:br>
              <a:rPr lang="ru-RU" sz="3200" i="1" dirty="0" smtClean="0">
                <a:solidFill>
                  <a:schemeClr val="tx1"/>
                </a:solidFill>
              </a:rPr>
            </a:br>
            <a:r>
              <a:rPr lang="ru-RU" sz="3200" i="1" dirty="0" smtClean="0">
                <a:solidFill>
                  <a:schemeClr val="tx1"/>
                </a:solidFill>
              </a:rPr>
              <a:t/>
            </a:r>
            <a:br>
              <a:rPr lang="ru-RU" sz="3200" i="1" dirty="0" smtClean="0">
                <a:solidFill>
                  <a:schemeClr val="tx1"/>
                </a:solidFill>
              </a:rPr>
            </a:br>
            <a:r>
              <a:rPr lang="ru-RU" sz="3200" i="1" dirty="0" smtClean="0">
                <a:solidFill>
                  <a:schemeClr val="tx1"/>
                </a:solidFill>
              </a:rPr>
              <a:t/>
            </a:r>
            <a:br>
              <a:rPr lang="ru-RU" sz="3200" i="1" dirty="0" smtClean="0">
                <a:solidFill>
                  <a:schemeClr val="tx1"/>
                </a:solidFill>
              </a:rPr>
            </a:br>
            <a:r>
              <a:rPr lang="ru-RU" sz="3200" i="1" dirty="0" smtClean="0">
                <a:solidFill>
                  <a:schemeClr val="tx1"/>
                </a:solidFill>
              </a:rPr>
              <a:t/>
            </a:r>
            <a:br>
              <a:rPr lang="ru-RU" sz="3200" i="1" dirty="0" smtClean="0">
                <a:solidFill>
                  <a:schemeClr val="tx1"/>
                </a:solidFill>
              </a:rPr>
            </a:br>
            <a:r>
              <a:rPr lang="ru-RU" sz="3200" i="1" dirty="0" smtClean="0">
                <a:solidFill>
                  <a:schemeClr val="tx1"/>
                </a:solidFill>
              </a:rPr>
              <a:t/>
            </a:r>
            <a:br>
              <a:rPr lang="ru-RU" sz="3200" i="1" dirty="0" smtClean="0">
                <a:solidFill>
                  <a:schemeClr val="tx1"/>
                </a:solidFill>
              </a:rPr>
            </a:br>
            <a:r>
              <a:rPr lang="ru-RU" sz="3200" i="1" dirty="0" smtClean="0">
                <a:solidFill>
                  <a:schemeClr val="tx1"/>
                </a:solidFill>
              </a:rPr>
              <a:t/>
            </a:r>
            <a:br>
              <a:rPr lang="ru-RU" sz="3200" i="1" dirty="0" smtClean="0">
                <a:solidFill>
                  <a:schemeClr val="tx1"/>
                </a:solidFill>
              </a:rPr>
            </a:br>
            <a:r>
              <a:rPr lang="ru-RU" sz="3200" i="1" dirty="0" smtClean="0">
                <a:solidFill>
                  <a:schemeClr val="tx1"/>
                </a:solidFill>
              </a:rPr>
              <a:t/>
            </a:r>
            <a:br>
              <a:rPr lang="ru-RU" sz="3200" i="1" dirty="0" smtClean="0">
                <a:solidFill>
                  <a:schemeClr val="tx1"/>
                </a:solidFill>
              </a:rPr>
            </a:br>
            <a:r>
              <a:rPr lang="ru-RU" sz="3200" i="1" dirty="0" smtClean="0">
                <a:solidFill>
                  <a:schemeClr val="tx1"/>
                </a:solidFill>
              </a:rPr>
              <a:t/>
            </a:r>
            <a:br>
              <a:rPr lang="ru-RU" sz="3200" i="1" dirty="0" smtClean="0">
                <a:solidFill>
                  <a:schemeClr val="tx1"/>
                </a:solidFill>
              </a:rPr>
            </a:br>
            <a:r>
              <a:rPr lang="ru-RU" sz="3200" i="1" dirty="0" smtClean="0">
                <a:solidFill>
                  <a:schemeClr val="tx1"/>
                </a:solidFill>
              </a:rPr>
              <a:t/>
            </a:r>
            <a:br>
              <a:rPr lang="ru-RU" sz="3200" i="1" dirty="0" smtClean="0">
                <a:solidFill>
                  <a:schemeClr val="tx1"/>
                </a:solidFill>
              </a:rPr>
            </a:br>
            <a:r>
              <a:rPr lang="ru-RU" sz="3200" i="1" dirty="0" smtClean="0">
                <a:solidFill>
                  <a:schemeClr val="tx1"/>
                </a:solidFill>
              </a:rPr>
              <a:t/>
            </a:r>
            <a:br>
              <a:rPr lang="ru-RU" sz="3200" i="1" dirty="0" smtClean="0">
                <a:solidFill>
                  <a:schemeClr val="tx1"/>
                </a:solidFill>
              </a:rPr>
            </a:br>
            <a:r>
              <a:rPr lang="ru-RU" sz="3200" i="1" dirty="0" smtClean="0">
                <a:solidFill>
                  <a:schemeClr val="bg1"/>
                </a:solidFill>
              </a:rPr>
              <a:t/>
            </a:r>
            <a:br>
              <a:rPr lang="ru-RU" sz="3200" i="1" dirty="0" smtClean="0">
                <a:solidFill>
                  <a:schemeClr val="bg1"/>
                </a:solidFill>
              </a:rPr>
            </a:br>
            <a:r>
              <a:rPr lang="ru-RU" sz="2400" i="1" dirty="0" smtClean="0">
                <a:solidFill>
                  <a:schemeClr val="bg1"/>
                </a:solidFill>
                <a:latin typeface="Arial Black" pitchFamily="34" charset="0"/>
              </a:rPr>
              <a:t>И буду тем известен я народу,</a:t>
            </a:r>
            <a:br>
              <a:rPr lang="ru-RU" sz="2400" i="1" dirty="0" smtClean="0">
                <a:solidFill>
                  <a:schemeClr val="bg1"/>
                </a:solidFill>
                <a:latin typeface="Arial Black" pitchFamily="34" charset="0"/>
              </a:rPr>
            </a:br>
            <a:r>
              <a:rPr lang="ru-RU" sz="2400" i="1" dirty="0" smtClean="0">
                <a:solidFill>
                  <a:schemeClr val="bg1"/>
                </a:solidFill>
                <a:latin typeface="Arial Black" pitchFamily="34" charset="0"/>
              </a:rPr>
              <a:t>Что чувства добрые  молитвой пробуждал,</a:t>
            </a:r>
            <a:br>
              <a:rPr lang="ru-RU" sz="2400" i="1" dirty="0" smtClean="0">
                <a:solidFill>
                  <a:schemeClr val="bg1"/>
                </a:solidFill>
                <a:latin typeface="Arial Black" pitchFamily="34" charset="0"/>
              </a:rPr>
            </a:br>
            <a:r>
              <a:rPr lang="ru-RU" sz="2400" i="1" dirty="0" smtClean="0">
                <a:solidFill>
                  <a:schemeClr val="bg1"/>
                </a:solidFill>
                <a:latin typeface="Arial Black" pitchFamily="34" charset="0"/>
              </a:rPr>
              <a:t>Что в мой жестокий век воззвал </a:t>
            </a:r>
            <a:br>
              <a:rPr lang="ru-RU" sz="2400" i="1" dirty="0" smtClean="0">
                <a:solidFill>
                  <a:schemeClr val="bg1"/>
                </a:solidFill>
                <a:latin typeface="Arial Black" pitchFamily="34" charset="0"/>
              </a:rPr>
            </a:br>
            <a:r>
              <a:rPr lang="ru-RU" sz="2400" i="1" dirty="0" smtClean="0">
                <a:solidFill>
                  <a:schemeClr val="bg1"/>
                </a:solidFill>
                <a:latin typeface="Arial Black" pitchFamily="34" charset="0"/>
              </a:rPr>
              <a:t>царя к ответу</a:t>
            </a:r>
            <a:br>
              <a:rPr lang="ru-RU" sz="2400" i="1" dirty="0" smtClean="0">
                <a:solidFill>
                  <a:schemeClr val="bg1"/>
                </a:solidFill>
                <a:latin typeface="Arial Black" pitchFamily="34" charset="0"/>
              </a:rPr>
            </a:br>
            <a:r>
              <a:rPr lang="ru-RU" sz="2400" i="1" dirty="0" smtClean="0">
                <a:solidFill>
                  <a:schemeClr val="bg1"/>
                </a:solidFill>
                <a:latin typeface="Arial Black" pitchFamily="34" charset="0"/>
              </a:rPr>
              <a:t>За злодеяния, что на народ наслал…</a:t>
            </a:r>
            <a:r>
              <a:rPr lang="ru-RU" sz="3200" i="1" dirty="0" smtClean="0">
                <a:solidFill>
                  <a:schemeClr val="bg1"/>
                </a:solidFill>
                <a:latin typeface="Arial Black" pitchFamily="34" charset="0"/>
              </a:rPr>
              <a:t/>
            </a:r>
            <a:br>
              <a:rPr lang="ru-RU" sz="3200" i="1" dirty="0" smtClean="0">
                <a:solidFill>
                  <a:schemeClr val="bg1"/>
                </a:solidFill>
                <a:latin typeface="Arial Black" pitchFamily="34" charset="0"/>
              </a:rPr>
            </a:br>
            <a:r>
              <a:rPr lang="ru-RU" sz="3200" dirty="0" smtClean="0">
                <a:solidFill>
                  <a:srgbClr val="C00000"/>
                </a:solidFill>
                <a:latin typeface="Arial Black" pitchFamily="34" charset="0"/>
              </a:rPr>
              <a:t>Иван </a:t>
            </a:r>
            <a:r>
              <a:rPr lang="en-US" sz="3200" dirty="0" smtClean="0">
                <a:solidFill>
                  <a:srgbClr val="C00000"/>
                </a:solidFill>
                <a:latin typeface="Arial Black" pitchFamily="34" charset="0"/>
              </a:rPr>
              <a:t>IV (</a:t>
            </a:r>
            <a:r>
              <a:rPr lang="ru-RU" sz="3200" dirty="0" smtClean="0">
                <a:solidFill>
                  <a:srgbClr val="C00000"/>
                </a:solidFill>
                <a:latin typeface="Arial Black" pitchFamily="34" charset="0"/>
              </a:rPr>
              <a:t>Грозный</a:t>
            </a:r>
            <a:r>
              <a:rPr lang="en-US" sz="3200" dirty="0" smtClean="0">
                <a:solidFill>
                  <a:srgbClr val="C00000"/>
                </a:solidFill>
                <a:latin typeface="Arial Black" pitchFamily="34" charset="0"/>
              </a:rPr>
              <a:t>) </a:t>
            </a:r>
            <a:r>
              <a:rPr lang="ru-RU" sz="3200" dirty="0" smtClean="0">
                <a:solidFill>
                  <a:srgbClr val="FFFF00"/>
                </a:solidFill>
                <a:latin typeface="Arial Black" pitchFamily="34" charset="0"/>
              </a:rPr>
              <a:t>и непокорный митрополит Филипп (</a:t>
            </a:r>
            <a:r>
              <a:rPr lang="ru-RU" sz="3200" dirty="0" err="1" smtClean="0">
                <a:solidFill>
                  <a:srgbClr val="FFFF00"/>
                </a:solidFill>
                <a:latin typeface="Arial Black" pitchFamily="34" charset="0"/>
              </a:rPr>
              <a:t>Колычев</a:t>
            </a:r>
            <a:r>
              <a:rPr lang="ru-RU" sz="3200" dirty="0" smtClean="0">
                <a:solidFill>
                  <a:srgbClr val="FFFF00"/>
                </a:solidFill>
                <a:latin typeface="Arial Black" pitchFamily="34" charset="0"/>
              </a:rPr>
              <a:t>)</a:t>
            </a:r>
          </a:p>
        </p:txBody>
      </p:sp>
      <p:pic>
        <p:nvPicPr>
          <p:cNvPr id="21508" name="Picture 5" descr="Митрополит Филипп и Малюта Скуратов. Николай Неврев"/>
          <p:cNvPicPr>
            <a:picLocks noChangeAspect="1" noChangeArrowheads="1"/>
          </p:cNvPicPr>
          <p:nvPr/>
        </p:nvPicPr>
        <p:blipFill>
          <a:blip r:embed="rId2" cstate="print"/>
          <a:srcRect/>
          <a:stretch>
            <a:fillRect/>
          </a:stretch>
        </p:blipFill>
        <p:spPr bwMode="auto">
          <a:xfrm>
            <a:off x="4931807" y="3645024"/>
            <a:ext cx="4212193" cy="3212976"/>
          </a:xfrm>
          <a:prstGeom prst="rect">
            <a:avLst/>
          </a:prstGeom>
          <a:noFill/>
          <a:ln w="76200">
            <a:solidFill>
              <a:schemeClr val="tx1"/>
            </a:solidFill>
            <a:miter lim="800000"/>
            <a:headEnd/>
            <a:tailEnd/>
          </a:ln>
        </p:spPr>
      </p:pic>
      <p:pic>
        <p:nvPicPr>
          <p:cNvPr id="21510" name="Picture 8" descr="C:\Documents and Settings\Марина Витальевна\Мои документы\Мои рисунки\Грозный и Опричнина.jpg"/>
          <p:cNvPicPr>
            <a:picLocks noChangeAspect="1" noChangeArrowheads="1"/>
          </p:cNvPicPr>
          <p:nvPr/>
        </p:nvPicPr>
        <p:blipFill>
          <a:blip r:embed="rId3" cstate="print"/>
          <a:srcRect/>
          <a:stretch>
            <a:fillRect/>
          </a:stretch>
        </p:blipFill>
        <p:spPr bwMode="auto">
          <a:xfrm>
            <a:off x="1" y="3679656"/>
            <a:ext cx="4716016" cy="3178344"/>
          </a:xfrm>
          <a:prstGeom prst="rect">
            <a:avLst/>
          </a:prstGeom>
          <a:noFill/>
          <a:ln w="76200">
            <a:solidFill>
              <a:schemeClr val="tx1"/>
            </a:solid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404664"/>
            <a:ext cx="8229600" cy="864096"/>
          </a:xfrm>
          <a:ln w="76200">
            <a:solidFill>
              <a:schemeClr val="bg1"/>
            </a:solidFill>
          </a:ln>
        </p:spPr>
        <p:txBody>
          <a:bodyPr>
            <a:noAutofit/>
          </a:bodyPr>
          <a:lstStyle/>
          <a:p>
            <a:pPr algn="ctr" eaLnBrk="1" fontAlgn="auto" hangingPunct="1">
              <a:spcAft>
                <a:spcPts val="0"/>
              </a:spcAft>
              <a:defRPr/>
            </a:pPr>
            <a:r>
              <a:rPr lang="ru-RU" sz="2400" b="1" dirty="0" smtClean="0">
                <a:solidFill>
                  <a:srgbClr val="FFFF00"/>
                </a:solidFill>
                <a:latin typeface="Arial Black" pitchFamily="34" charset="0"/>
              </a:rPr>
              <a:t>Митрополит Филипп – символ христианского отношения к государственной власти</a:t>
            </a:r>
            <a:endParaRPr lang="ru-RU" sz="2400" b="1" dirty="0">
              <a:solidFill>
                <a:srgbClr val="FFFF00"/>
              </a:solidFill>
              <a:latin typeface="Arial Black" pitchFamily="34" charset="0"/>
            </a:endParaRPr>
          </a:p>
        </p:txBody>
      </p:sp>
      <p:sp>
        <p:nvSpPr>
          <p:cNvPr id="5" name="Содержимое 4"/>
          <p:cNvSpPr>
            <a:spLocks noGrp="1"/>
          </p:cNvSpPr>
          <p:nvPr>
            <p:ph idx="1"/>
          </p:nvPr>
        </p:nvSpPr>
        <p:spPr>
          <a:xfrm>
            <a:off x="0" y="1340768"/>
            <a:ext cx="3203848" cy="5517232"/>
          </a:xfrm>
          <a:solidFill>
            <a:schemeClr val="bg2"/>
          </a:solidFill>
          <a:ln w="57150">
            <a:solidFill>
              <a:schemeClr val="tx1"/>
            </a:solidFill>
          </a:ln>
        </p:spPr>
        <p:txBody>
          <a:bodyPr>
            <a:normAutofit fontScale="70000" lnSpcReduction="20000"/>
          </a:bodyPr>
          <a:lstStyle/>
          <a:p>
            <a:pPr marL="548640" indent="-411480" algn="ctr" eaLnBrk="1" fontAlgn="auto" hangingPunct="1">
              <a:spcAft>
                <a:spcPts val="0"/>
              </a:spcAft>
              <a:buClr>
                <a:schemeClr val="tx1">
                  <a:shade val="95000"/>
                </a:schemeClr>
              </a:buClr>
              <a:buNone/>
              <a:defRPr/>
            </a:pPr>
            <a:r>
              <a:rPr lang="ru-RU" sz="2400" dirty="0" smtClean="0"/>
              <a:t>«</a:t>
            </a:r>
            <a:r>
              <a:rPr lang="ru-RU" sz="2100" dirty="0" smtClean="0"/>
              <a:t>Иван Грозный не был великим правителем… Взятие Казани было великим делом, и если бы на этом завершилось царствование Ивана IV, мы бы оценивали его по-другому. Но после Казани он еще долго царствовал, и дела шли все хуже. В период взятия Казани и Астрахани Иван Грозный еще находился под влиянием действительно великого исторического деятеля — митрополита </a:t>
            </a:r>
            <a:r>
              <a:rPr lang="ru-RU" sz="2100" dirty="0" err="1" smtClean="0"/>
              <a:t>Макария</a:t>
            </a:r>
            <a:r>
              <a:rPr lang="ru-RU" sz="2100" dirty="0" smtClean="0"/>
              <a:t>. Взятие Казани и Астрахани — в гораздо большей степени заслуга святителя </a:t>
            </a:r>
            <a:r>
              <a:rPr lang="ru-RU" sz="2100" dirty="0" err="1" smtClean="0"/>
              <a:t>Макария</a:t>
            </a:r>
            <a:r>
              <a:rPr lang="ru-RU" sz="2100" dirty="0" smtClean="0"/>
              <a:t>, священника </a:t>
            </a:r>
            <a:r>
              <a:rPr lang="ru-RU" sz="2100" dirty="0" err="1" smtClean="0"/>
              <a:t>Сильвестра</a:t>
            </a:r>
            <a:r>
              <a:rPr lang="ru-RU" sz="2100" dirty="0" smtClean="0"/>
              <a:t> и просвещенных людей, бывших в то время советниками царя опять же по рекомендации митрополита </a:t>
            </a:r>
            <a:r>
              <a:rPr lang="ru-RU" sz="2100" dirty="0" err="1" smtClean="0"/>
              <a:t>Макария</a:t>
            </a:r>
            <a:r>
              <a:rPr lang="ru-RU" sz="2100" dirty="0" smtClean="0"/>
              <a:t>» </a:t>
            </a:r>
            <a:r>
              <a:rPr lang="ru-RU" sz="2100" b="1" dirty="0" smtClean="0"/>
              <a:t>Профессор ПСТГУ А.Л.Доркин: – Издательство «Православие и мир»</a:t>
            </a:r>
            <a:r>
              <a:rPr lang="ru-RU" sz="2000" b="1" dirty="0" smtClean="0"/>
              <a:t>. </a:t>
            </a:r>
            <a:endParaRPr lang="ru-RU" sz="2000" b="1" dirty="0"/>
          </a:p>
        </p:txBody>
      </p:sp>
      <p:sp>
        <p:nvSpPr>
          <p:cNvPr id="6" name="Прямоугольник 5"/>
          <p:cNvSpPr/>
          <p:nvPr/>
        </p:nvSpPr>
        <p:spPr>
          <a:xfrm>
            <a:off x="3275856" y="1340766"/>
            <a:ext cx="5868144" cy="5509200"/>
          </a:xfrm>
          <a:prstGeom prst="rect">
            <a:avLst/>
          </a:prstGeom>
          <a:solidFill>
            <a:schemeClr val="bg2"/>
          </a:solidFill>
          <a:ln w="57150">
            <a:solidFill>
              <a:schemeClr val="tx1"/>
            </a:solidFill>
          </a:ln>
        </p:spPr>
        <p:txBody>
          <a:bodyPr wrap="square">
            <a:spAutoFit/>
          </a:bodyPr>
          <a:lstStyle/>
          <a:p>
            <a:r>
              <a:rPr lang="ru-RU" sz="1600" b="1" dirty="0" smtClean="0"/>
              <a:t>Филипп (</a:t>
            </a:r>
            <a:r>
              <a:rPr lang="ru-RU" sz="1600" b="1" dirty="0" err="1" smtClean="0"/>
              <a:t>Колычев</a:t>
            </a:r>
            <a:r>
              <a:rPr lang="ru-RU" sz="1600" b="1" dirty="0" smtClean="0"/>
              <a:t>) был по рождению не менее знатен, чем сам царь. Он согласился  принять сан митрополита только после того, как Иван </a:t>
            </a:r>
            <a:r>
              <a:rPr lang="en-US" sz="1600" b="1" dirty="0" smtClean="0"/>
              <a:t>IV </a:t>
            </a:r>
            <a:r>
              <a:rPr lang="ru-RU" sz="1600" b="1" dirty="0" smtClean="0"/>
              <a:t>разрешил Филиппу  «советовать». Однако опричные расправы ширились, и в  марте 1568 года во время богослужения в Успенском соборе Кремля Филипп выступил с принародным осуждением опричнины и даже самого Ивана IV. </a:t>
            </a:r>
            <a:r>
              <a:rPr lang="ru-RU" sz="1600" b="1" dirty="0" smtClean="0">
                <a:solidFill>
                  <a:srgbClr val="C00000"/>
                </a:solidFill>
              </a:rPr>
              <a:t>Отказав царю в благословении, митрополит громогласно убеждал его прекратить «</a:t>
            </a:r>
            <a:r>
              <a:rPr lang="ru-RU" sz="1600" b="1" dirty="0" err="1" smtClean="0">
                <a:solidFill>
                  <a:srgbClr val="C00000"/>
                </a:solidFill>
              </a:rPr>
              <a:t>многолетное</a:t>
            </a:r>
            <a:r>
              <a:rPr lang="ru-RU" sz="1600" b="1" dirty="0" smtClean="0">
                <a:solidFill>
                  <a:srgbClr val="C00000"/>
                </a:solidFill>
              </a:rPr>
              <a:t> свое к миру негодование», а под конец пригрозил, если не прекратится кровопролитие, царю  карами небесными. </a:t>
            </a:r>
            <a:r>
              <a:rPr lang="ru-RU" sz="1600" b="1" dirty="0" smtClean="0"/>
              <a:t/>
            </a:r>
            <a:br>
              <a:rPr lang="ru-RU" sz="1600" b="1" dirty="0" smtClean="0"/>
            </a:br>
            <a:r>
              <a:rPr lang="ru-RU" sz="1600" b="1" dirty="0" smtClean="0"/>
              <a:t>Ещё до этого митрополит пытался объединить высшее духовенство, чтобы выступить против опричнины единым фронтом. Попытка провалилась: до царя дошли эти сведения. Филипп </a:t>
            </a:r>
            <a:r>
              <a:rPr lang="ru-RU" sz="1600" b="1" dirty="0" err="1" smtClean="0"/>
              <a:t>Колычёв</a:t>
            </a:r>
            <a:r>
              <a:rPr lang="ru-RU" sz="1600" b="1" dirty="0" smtClean="0"/>
              <a:t> был умерщвлен во время посещения его </a:t>
            </a:r>
            <a:r>
              <a:rPr lang="ru-RU" sz="1600" b="1" dirty="0" err="1" smtClean="0"/>
              <a:t>Малютой</a:t>
            </a:r>
            <a:r>
              <a:rPr lang="ru-RU" sz="1600" b="1" dirty="0" smtClean="0"/>
              <a:t> Скуратовым в декабре 1569 года, во время похода Ивана IV для разгрома Новгорода. </a:t>
            </a:r>
          </a:p>
          <a:p>
            <a:r>
              <a:rPr lang="ru-RU" sz="1600" b="1" dirty="0" smtClean="0"/>
              <a:t>Митрополит</a:t>
            </a:r>
            <a:r>
              <a:rPr lang="ru-RU" sz="1600" dirty="0" smtClean="0"/>
              <a:t> </a:t>
            </a:r>
            <a:r>
              <a:rPr lang="ru-RU" sz="1600" b="1" dirty="0" smtClean="0"/>
              <a:t>Филипп</a:t>
            </a:r>
            <a:r>
              <a:rPr lang="ru-RU" sz="1600" dirty="0" smtClean="0"/>
              <a:t> (</a:t>
            </a:r>
            <a:r>
              <a:rPr lang="ru-RU" sz="1600" b="1" dirty="0" err="1" smtClean="0"/>
              <a:t>Колычев</a:t>
            </a:r>
            <a:r>
              <a:rPr lang="ru-RU" sz="1600" dirty="0" smtClean="0"/>
              <a:t>) </a:t>
            </a:r>
            <a:r>
              <a:rPr lang="ru-RU" sz="1600" b="1" dirty="0" smtClean="0"/>
              <a:t>стал символом подлинно христианского отношения к государственной власти. </a:t>
            </a:r>
          </a:p>
          <a:p>
            <a:endParaRPr lang="ru-RU" sz="1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2627784" y="2780928"/>
            <a:ext cx="6135216" cy="4077072"/>
          </a:xfrm>
          <a:ln w="76200">
            <a:solidFill>
              <a:schemeClr val="tx1"/>
            </a:solidFill>
          </a:ln>
        </p:spPr>
        <p:txBody>
          <a:bodyPr/>
          <a:lstStyle/>
          <a:p>
            <a:pPr algn="ctr" eaLnBrk="1" fontAlgn="auto" hangingPunct="1">
              <a:spcAft>
                <a:spcPts val="0"/>
              </a:spcAft>
              <a:defRPr/>
            </a:pPr>
            <a:r>
              <a:rPr lang="ru-RU" sz="3200" dirty="0" smtClean="0">
                <a:solidFill>
                  <a:srgbClr val="FFC000"/>
                </a:solidFill>
              </a:rPr>
              <a:t>Спасители Отечества: </a:t>
            </a:r>
            <a:br>
              <a:rPr lang="ru-RU" sz="3200" dirty="0" smtClean="0">
                <a:solidFill>
                  <a:srgbClr val="FFC000"/>
                </a:solidFill>
              </a:rPr>
            </a:br>
            <a:r>
              <a:rPr lang="ru-RU" sz="3200" dirty="0" smtClean="0">
                <a:solidFill>
                  <a:srgbClr val="FFC000"/>
                </a:solidFill>
              </a:rPr>
              <a:t>старец - патриарх </a:t>
            </a:r>
            <a:r>
              <a:rPr lang="ru-RU" sz="3200" dirty="0" err="1" smtClean="0">
                <a:solidFill>
                  <a:srgbClr val="FFC000"/>
                </a:solidFill>
              </a:rPr>
              <a:t>Гермоген</a:t>
            </a:r>
            <a:r>
              <a:rPr lang="ru-RU" sz="3200" dirty="0" smtClean="0">
                <a:solidFill>
                  <a:srgbClr val="FFC000"/>
                </a:solidFill>
              </a:rPr>
              <a:t>, нижегородский купец Кузьма Минин и неродовитый дворянин – полководец Дмитрий Пожарский</a:t>
            </a:r>
            <a:r>
              <a:rPr lang="ru-RU" sz="3200" dirty="0" smtClean="0">
                <a:solidFill>
                  <a:srgbClr val="C00000"/>
                </a:solidFill>
              </a:rPr>
              <a:t/>
            </a:r>
            <a:br>
              <a:rPr lang="ru-RU" sz="3200" dirty="0" smtClean="0">
                <a:solidFill>
                  <a:srgbClr val="C00000"/>
                </a:solidFill>
              </a:rPr>
            </a:br>
            <a:endParaRPr lang="ru-RU" sz="3200" dirty="0" smtClean="0">
              <a:solidFill>
                <a:srgbClr val="C00000"/>
              </a:solidFill>
            </a:endParaRPr>
          </a:p>
        </p:txBody>
      </p:sp>
      <p:sp>
        <p:nvSpPr>
          <p:cNvPr id="25603" name="Текст 5"/>
          <p:cNvSpPr>
            <a:spLocks noGrp="1"/>
          </p:cNvSpPr>
          <p:nvPr>
            <p:ph type="body" idx="1"/>
          </p:nvPr>
        </p:nvSpPr>
        <p:spPr>
          <a:xfrm>
            <a:off x="2627784" y="476672"/>
            <a:ext cx="6135216" cy="2160240"/>
          </a:xfrm>
          <a:ln w="76200">
            <a:solidFill>
              <a:schemeClr val="tx1"/>
            </a:solidFill>
          </a:ln>
        </p:spPr>
        <p:txBody>
          <a:bodyPr>
            <a:normAutofit lnSpcReduction="10000"/>
          </a:bodyPr>
          <a:lstStyle/>
          <a:p>
            <a:pPr marL="73025" algn="ctr" eaLnBrk="1" hangingPunct="1"/>
            <a:r>
              <a:rPr lang="en-US" sz="2800" b="1" dirty="0" smtClean="0">
                <a:solidFill>
                  <a:srgbClr val="C00000"/>
                </a:solidFill>
                <a:latin typeface="Arial Black" pitchFamily="34" charset="0"/>
              </a:rPr>
              <a:t>XVI-XVII </a:t>
            </a:r>
            <a:r>
              <a:rPr lang="ru-RU" sz="2800" b="1" dirty="0" smtClean="0">
                <a:solidFill>
                  <a:srgbClr val="C00000"/>
                </a:solidFill>
                <a:latin typeface="Arial Black" pitchFamily="34" charset="0"/>
              </a:rPr>
              <a:t>вв. </a:t>
            </a:r>
          </a:p>
          <a:p>
            <a:pPr marL="73025" algn="ctr" eaLnBrk="1" hangingPunct="1"/>
            <a:r>
              <a:rPr lang="ru-RU" sz="2800" b="1" dirty="0" smtClean="0">
                <a:solidFill>
                  <a:srgbClr val="FFFF00"/>
                </a:solidFill>
                <a:latin typeface="Arial Black" pitchFamily="34" charset="0"/>
              </a:rPr>
              <a:t>Смута. Иностранная интервенция. Угроза существованию государства и </a:t>
            </a:r>
            <a:r>
              <a:rPr lang="ru-RU" sz="2800" b="1" dirty="0" err="1" smtClean="0">
                <a:solidFill>
                  <a:srgbClr val="FFFF00"/>
                </a:solidFill>
                <a:latin typeface="Arial Black" pitchFamily="34" charset="0"/>
              </a:rPr>
              <a:t>окатоличивания</a:t>
            </a:r>
            <a:r>
              <a:rPr lang="ru-RU" sz="2800" b="1" dirty="0" smtClean="0">
                <a:solidFill>
                  <a:srgbClr val="FFFF00"/>
                </a:solidFill>
                <a:latin typeface="Arial Black" pitchFamily="34" charset="0"/>
              </a:rPr>
              <a:t> Руси</a:t>
            </a:r>
          </a:p>
        </p:txBody>
      </p:sp>
      <p:pic>
        <p:nvPicPr>
          <p:cNvPr id="25605" name="Picture 3" descr="Файл:1000 Germogen.jpg">
            <a:hlinkClick r:id="rId2"/>
          </p:cNvPr>
          <p:cNvPicPr>
            <a:picLocks noChangeAspect="1" noChangeArrowheads="1"/>
          </p:cNvPicPr>
          <p:nvPr/>
        </p:nvPicPr>
        <p:blipFill>
          <a:blip r:embed="rId3" cstate="print"/>
          <a:srcRect/>
          <a:stretch>
            <a:fillRect/>
          </a:stretch>
        </p:blipFill>
        <p:spPr bwMode="auto">
          <a:xfrm>
            <a:off x="0" y="0"/>
            <a:ext cx="2339752" cy="4032393"/>
          </a:xfrm>
          <a:prstGeom prst="rect">
            <a:avLst/>
          </a:prstGeom>
          <a:noFill/>
          <a:ln w="76200">
            <a:solidFill>
              <a:schemeClr val="tx1"/>
            </a:solidFill>
            <a:miter lim="800000"/>
            <a:headEnd/>
            <a:tailEnd/>
          </a:ln>
        </p:spPr>
      </p:pic>
      <p:pic>
        <p:nvPicPr>
          <p:cNvPr id="25606" name="Picture 7" descr="http://www.oldmos.ru/upload/photos/e/f/b/800_efbefdfbee94956199bdc3bdb6f544ea.jpg">
            <a:hlinkClick r:id="rId4"/>
          </p:cNvPr>
          <p:cNvPicPr>
            <a:picLocks noChangeAspect="1" noChangeArrowheads="1"/>
          </p:cNvPicPr>
          <p:nvPr/>
        </p:nvPicPr>
        <p:blipFill>
          <a:blip r:embed="rId5" cstate="print"/>
          <a:srcRect/>
          <a:stretch>
            <a:fillRect/>
          </a:stretch>
        </p:blipFill>
        <p:spPr bwMode="auto">
          <a:xfrm>
            <a:off x="0" y="4077072"/>
            <a:ext cx="2301458" cy="2780928"/>
          </a:xfrm>
          <a:prstGeom prst="rect">
            <a:avLst/>
          </a:prstGeom>
          <a:noFill/>
          <a:ln w="76200">
            <a:solidFill>
              <a:schemeClr val="tx1"/>
            </a:solid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211960" y="404664"/>
            <a:ext cx="4464496" cy="1944216"/>
          </a:xfrm>
          <a:ln w="76200">
            <a:solidFill>
              <a:schemeClr val="bg1"/>
            </a:solidFill>
          </a:ln>
        </p:spPr>
        <p:txBody>
          <a:bodyPr>
            <a:normAutofit/>
          </a:bodyPr>
          <a:lstStyle/>
          <a:p>
            <a:pPr algn="ctr"/>
            <a:r>
              <a:rPr lang="ru-RU" sz="2400" b="1" i="1" dirty="0" smtClean="0">
                <a:solidFill>
                  <a:srgbClr val="C00000"/>
                </a:solidFill>
                <a:effectLst>
                  <a:outerShdw blurRad="38100" dist="38100" dir="2700000" algn="tl">
                    <a:srgbClr val="000000">
                      <a:alpha val="43137"/>
                    </a:srgbClr>
                  </a:outerShdw>
                </a:effectLst>
                <a:latin typeface="Arial Black" pitchFamily="34" charset="0"/>
              </a:rPr>
              <a:t>«Благословлю всех стоять </a:t>
            </a:r>
            <a:br>
              <a:rPr lang="ru-RU" sz="2400" b="1" i="1" dirty="0" smtClean="0">
                <a:solidFill>
                  <a:srgbClr val="C00000"/>
                </a:solidFill>
                <a:effectLst>
                  <a:outerShdw blurRad="38100" dist="38100" dir="2700000" algn="tl">
                    <a:srgbClr val="000000">
                      <a:alpha val="43137"/>
                    </a:srgbClr>
                  </a:outerShdw>
                </a:effectLst>
                <a:latin typeface="Arial Black" pitchFamily="34" charset="0"/>
              </a:rPr>
            </a:br>
            <a:r>
              <a:rPr lang="en-US" sz="2400" b="1" i="1" dirty="0" smtClean="0">
                <a:solidFill>
                  <a:srgbClr val="C00000"/>
                </a:solidFill>
                <a:effectLst>
                  <a:outerShdw blurRad="38100" dist="38100" dir="2700000" algn="tl">
                    <a:srgbClr val="000000">
                      <a:alpha val="43137"/>
                    </a:srgbClr>
                  </a:outerShdw>
                </a:effectLst>
                <a:latin typeface="Arial Black" pitchFamily="34" charset="0"/>
              </a:rPr>
              <a:t>[</a:t>
            </a:r>
            <a:r>
              <a:rPr lang="ru-RU" sz="2400" b="1" i="1" dirty="0" smtClean="0">
                <a:solidFill>
                  <a:srgbClr val="C00000"/>
                </a:solidFill>
                <a:effectLst>
                  <a:outerShdw blurRad="38100" dist="38100" dir="2700000" algn="tl">
                    <a:srgbClr val="000000">
                      <a:alpha val="43137"/>
                    </a:srgbClr>
                  </a:outerShdw>
                </a:effectLst>
                <a:latin typeface="Arial Black" pitchFamily="34" charset="0"/>
              </a:rPr>
              <a:t>за Русь</a:t>
            </a:r>
            <a:r>
              <a:rPr lang="en-US" sz="2400" b="1" i="1" dirty="0" smtClean="0">
                <a:solidFill>
                  <a:srgbClr val="C00000"/>
                </a:solidFill>
                <a:effectLst>
                  <a:outerShdw blurRad="38100" dist="38100" dir="2700000" algn="tl">
                    <a:srgbClr val="000000">
                      <a:alpha val="43137"/>
                    </a:srgbClr>
                  </a:outerShdw>
                </a:effectLst>
                <a:latin typeface="Arial Black" pitchFamily="34" charset="0"/>
              </a:rPr>
              <a:t>]</a:t>
            </a:r>
            <a:r>
              <a:rPr lang="ru-RU" sz="2400" b="1" i="1" dirty="0" smtClean="0">
                <a:solidFill>
                  <a:srgbClr val="C00000"/>
                </a:solidFill>
                <a:effectLst>
                  <a:outerShdw blurRad="38100" dist="38100" dir="2700000" algn="tl">
                    <a:srgbClr val="000000">
                      <a:alpha val="43137"/>
                    </a:srgbClr>
                  </a:outerShdw>
                </a:effectLst>
                <a:latin typeface="Arial Black" pitchFamily="34" charset="0"/>
              </a:rPr>
              <a:t> </a:t>
            </a:r>
            <a:br>
              <a:rPr lang="ru-RU" sz="2400" b="1" i="1" dirty="0" smtClean="0">
                <a:solidFill>
                  <a:srgbClr val="C00000"/>
                </a:solidFill>
                <a:effectLst>
                  <a:outerShdw blurRad="38100" dist="38100" dir="2700000" algn="tl">
                    <a:srgbClr val="000000">
                      <a:alpha val="43137"/>
                    </a:srgbClr>
                  </a:outerShdw>
                </a:effectLst>
                <a:latin typeface="Arial Black" pitchFamily="34" charset="0"/>
              </a:rPr>
            </a:br>
            <a:r>
              <a:rPr lang="ru-RU" sz="2400" b="1" i="1" dirty="0" smtClean="0">
                <a:solidFill>
                  <a:srgbClr val="C00000"/>
                </a:solidFill>
                <a:effectLst>
                  <a:outerShdw blurRad="38100" dist="38100" dir="2700000" algn="tl">
                    <a:srgbClr val="000000">
                      <a:alpha val="43137"/>
                    </a:srgbClr>
                  </a:outerShdw>
                </a:effectLst>
                <a:latin typeface="Arial Black" pitchFamily="34" charset="0"/>
              </a:rPr>
              <a:t>и православную веру!» </a:t>
            </a:r>
            <a:br>
              <a:rPr lang="ru-RU" sz="2400" b="1" i="1" dirty="0" smtClean="0">
                <a:solidFill>
                  <a:srgbClr val="C00000"/>
                </a:solidFill>
                <a:effectLst>
                  <a:outerShdw blurRad="38100" dist="38100" dir="2700000" algn="tl">
                    <a:srgbClr val="000000">
                      <a:alpha val="43137"/>
                    </a:srgbClr>
                  </a:outerShdw>
                </a:effectLst>
                <a:latin typeface="Arial Black" pitchFamily="34" charset="0"/>
              </a:rPr>
            </a:br>
            <a:r>
              <a:rPr lang="ru-RU" sz="2400" b="1" dirty="0" smtClean="0">
                <a:solidFill>
                  <a:srgbClr val="FFFF00"/>
                </a:solidFill>
                <a:effectLst>
                  <a:outerShdw blurRad="38100" dist="38100" dir="2700000" algn="tl">
                    <a:srgbClr val="000000">
                      <a:alpha val="43137"/>
                    </a:srgbClr>
                  </a:outerShdw>
                </a:effectLst>
                <a:latin typeface="Arial Black" pitchFamily="34" charset="0"/>
              </a:rPr>
              <a:t>Св. </a:t>
            </a:r>
            <a:r>
              <a:rPr lang="ru-RU" sz="2400" b="1" dirty="0" smtClean="0">
                <a:solidFill>
                  <a:srgbClr val="FFFF00"/>
                </a:solidFill>
                <a:latin typeface="Arial Black" pitchFamily="34" charset="0"/>
              </a:rPr>
              <a:t>Патриарх </a:t>
            </a:r>
            <a:r>
              <a:rPr lang="ru-RU" sz="2400" b="1" dirty="0" err="1" smtClean="0">
                <a:solidFill>
                  <a:srgbClr val="FFFF00"/>
                </a:solidFill>
                <a:latin typeface="Arial Black" pitchFamily="34" charset="0"/>
              </a:rPr>
              <a:t>Гермоген</a:t>
            </a:r>
            <a:endParaRPr lang="ru-RU" sz="2400" b="1" dirty="0">
              <a:solidFill>
                <a:srgbClr val="FFFF00"/>
              </a:solidFill>
              <a:latin typeface="Arial Black" pitchFamily="34" charset="0"/>
            </a:endParaRPr>
          </a:p>
        </p:txBody>
      </p:sp>
      <p:sp>
        <p:nvSpPr>
          <p:cNvPr id="6" name="Содержимое 5"/>
          <p:cNvSpPr>
            <a:spLocks noGrp="1"/>
          </p:cNvSpPr>
          <p:nvPr>
            <p:ph sz="half" idx="2"/>
          </p:nvPr>
        </p:nvSpPr>
        <p:spPr>
          <a:xfrm>
            <a:off x="467544" y="2420888"/>
            <a:ext cx="8208912" cy="4176464"/>
          </a:xfrm>
          <a:solidFill>
            <a:schemeClr val="bg2"/>
          </a:solidFill>
          <a:ln w="38100">
            <a:solidFill>
              <a:schemeClr val="tx1"/>
            </a:solidFill>
          </a:ln>
        </p:spPr>
        <p:txBody>
          <a:bodyPr>
            <a:normAutofit fontScale="40000" lnSpcReduction="20000"/>
          </a:bodyPr>
          <a:lstStyle/>
          <a:p>
            <a:endParaRPr lang="ru-RU" sz="3600" b="1" dirty="0" smtClean="0"/>
          </a:p>
          <a:p>
            <a:pPr algn="ctr"/>
            <a:r>
              <a:rPr lang="ru-RU" sz="4500" b="1" dirty="0" smtClean="0"/>
              <a:t>ВЕЛИКИЙ ПЕЧАЛЬНИК ЗА ЗЕМЛЮ РУССКУЮ.</a:t>
            </a:r>
          </a:p>
          <a:p>
            <a:r>
              <a:rPr lang="ru-RU" sz="4500" b="1" dirty="0" smtClean="0"/>
              <a:t> Совместно с предателями из бояр поляки Патриарха </a:t>
            </a:r>
            <a:r>
              <a:rPr lang="ru-RU" sz="4500" b="1" dirty="0" err="1" smtClean="0"/>
              <a:t>Гермогена</a:t>
            </a:r>
            <a:r>
              <a:rPr lang="ru-RU" sz="4500" b="1" dirty="0" smtClean="0"/>
              <a:t> заключили в Чудовом монастыре под стражу. В 1611 г русское ополчение подошло к Москве и начало осаду Кремля, продолжавшуюся несколько месяцев. Осажденные в Кремле поляки не раз посылали к Патриарху послов с требованием, чтобы он приказал русским ополченцам отойти от города, угрожая при этом ему смертной казнью,  Святитель твердо отвечал:«</a:t>
            </a:r>
            <a:r>
              <a:rPr lang="ru-RU" sz="4500" b="1" i="1" dirty="0" smtClean="0"/>
              <a:t>Что вы мне угрожаете? Боюсь одного Бога. Если все вы, литовские люди, пойдете из Московского государства, я благословлю русское ополчение идти от Москвы, если же останетесь здесь, я благословлю всех стоять против вас и помереть за Православную веру</a:t>
            </a:r>
            <a:r>
              <a:rPr lang="ru-RU" sz="4500" b="1" dirty="0" smtClean="0"/>
              <a:t>».Уже из заточения </a:t>
            </a:r>
            <a:r>
              <a:rPr lang="ru-RU" sz="4500" b="1" dirty="0" err="1" smtClean="0"/>
              <a:t>Ермоген</a:t>
            </a:r>
            <a:r>
              <a:rPr lang="ru-RU" sz="4500" b="1" dirty="0" smtClean="0"/>
              <a:t> обратился с последним посланием к русскому народу, благословляя освободительную войну против завоевателей. 17 февраля 1612 года, не дождавшись освобождения Москвы, умер от голода. </a:t>
            </a:r>
          </a:p>
        </p:txBody>
      </p:sp>
      <p:pic>
        <p:nvPicPr>
          <p:cNvPr id="7" name="Picture 5" descr="Картинка 13 из 766">
            <a:hlinkClick r:id="rId2"/>
          </p:cNvPr>
          <p:cNvPicPr>
            <a:picLocks noGrp="1" noChangeAspect="1" noChangeArrowheads="1"/>
          </p:cNvPicPr>
          <p:nvPr>
            <p:ph sz="half" idx="1"/>
          </p:nvPr>
        </p:nvPicPr>
        <p:blipFill>
          <a:blip r:embed="rId3" cstate="print"/>
          <a:srcRect/>
          <a:stretch>
            <a:fillRect/>
          </a:stretch>
        </p:blipFill>
        <p:spPr bwMode="auto">
          <a:xfrm>
            <a:off x="0" y="0"/>
            <a:ext cx="4085540" cy="1988840"/>
          </a:xfrm>
          <a:prstGeom prst="rect">
            <a:avLst/>
          </a:prstGeom>
          <a:noFill/>
          <a:ln w="76200">
            <a:solidFill>
              <a:schemeClr val="tx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55776" y="476672"/>
            <a:ext cx="4896544" cy="936104"/>
          </a:xfrm>
          <a:noFill/>
          <a:ln w="76200">
            <a:solidFill>
              <a:schemeClr val="bg1"/>
            </a:solidFill>
          </a:ln>
        </p:spPr>
        <p:txBody>
          <a:bodyPr>
            <a:normAutofit/>
          </a:bodyPr>
          <a:lstStyle/>
          <a:p>
            <a:pPr algn="ctr"/>
            <a:r>
              <a:rPr lang="ru-RU" sz="2400" dirty="0" smtClean="0">
                <a:solidFill>
                  <a:srgbClr val="FFFF00"/>
                </a:solidFill>
                <a:latin typeface="Arial Black" pitchFamily="34" charset="0"/>
              </a:rPr>
              <a:t>Чудотворная икона </a:t>
            </a:r>
            <a:br>
              <a:rPr lang="ru-RU" sz="2400" dirty="0" smtClean="0">
                <a:solidFill>
                  <a:srgbClr val="FFFF00"/>
                </a:solidFill>
                <a:latin typeface="Arial Black" pitchFamily="34" charset="0"/>
              </a:rPr>
            </a:br>
            <a:r>
              <a:rPr lang="ru-RU" sz="2400" dirty="0" smtClean="0">
                <a:solidFill>
                  <a:srgbClr val="FFFF00"/>
                </a:solidFill>
                <a:latin typeface="Arial Black" pitchFamily="34" charset="0"/>
              </a:rPr>
              <a:t>Казанской Божией Матери</a:t>
            </a:r>
            <a:endParaRPr lang="ru-RU" sz="2400" dirty="0">
              <a:solidFill>
                <a:srgbClr val="FFFF00"/>
              </a:solidFill>
              <a:latin typeface="Arial Black" pitchFamily="34" charset="0"/>
            </a:endParaRPr>
          </a:p>
        </p:txBody>
      </p:sp>
      <p:sp>
        <p:nvSpPr>
          <p:cNvPr id="4" name="Содержимое 3"/>
          <p:cNvSpPr>
            <a:spLocks noGrp="1"/>
          </p:cNvSpPr>
          <p:nvPr>
            <p:ph sz="half" idx="2"/>
          </p:nvPr>
        </p:nvSpPr>
        <p:spPr>
          <a:xfrm>
            <a:off x="0" y="1700808"/>
            <a:ext cx="8902824" cy="5157192"/>
          </a:xfrm>
          <a:solidFill>
            <a:schemeClr val="accent3">
              <a:lumMod val="20000"/>
              <a:lumOff val="80000"/>
            </a:schemeClr>
          </a:solidFill>
          <a:ln w="57150">
            <a:solidFill>
              <a:schemeClr val="tx1"/>
            </a:solidFill>
          </a:ln>
        </p:spPr>
        <p:txBody>
          <a:bodyPr>
            <a:normAutofit fontScale="55000" lnSpcReduction="20000"/>
          </a:bodyPr>
          <a:lstStyle/>
          <a:p>
            <a:r>
              <a:rPr lang="ru-RU" dirty="0" smtClean="0"/>
              <a:t>Еще при жизни Святитель </a:t>
            </a:r>
            <a:r>
              <a:rPr lang="ru-RU" dirty="0" err="1" smtClean="0"/>
              <a:t>Гермоген</a:t>
            </a:r>
            <a:r>
              <a:rPr lang="ru-RU" smtClean="0"/>
              <a:t> успел </a:t>
            </a:r>
            <a:r>
              <a:rPr lang="ru-RU" dirty="0" smtClean="0"/>
              <a:t>распорядиться, чтобы в ополчение была принесена </a:t>
            </a:r>
            <a:r>
              <a:rPr lang="ru-RU" dirty="0" smtClean="0">
                <a:hlinkClick r:id="rId2"/>
              </a:rPr>
              <a:t>Казанская икона Божией Матери</a:t>
            </a:r>
            <a:r>
              <a:rPr lang="ru-RU" dirty="0" smtClean="0"/>
              <a:t>. Перед ней молились Минин и Пожарский, она сопровождала ратников в походе. 14 августа 1612 года ополчение остановилось у </a:t>
            </a:r>
            <a:r>
              <a:rPr lang="ru-RU" dirty="0" err="1" smtClean="0"/>
              <a:t>Троице-Сергиевского</a:t>
            </a:r>
            <a:r>
              <a:rPr lang="ru-RU" dirty="0" smtClean="0"/>
              <a:t> монастыря, поджидая отставших. 18 августа, в день выступления ополчения к Москве, был отслужен молебен, тотчас по окончании которого внезапно переменился ветер: из сильного встречного стал сильнейшим попутным. Летописный рассказ сообщает, что от ветра в спину всадники едва держались в седлах, но лица у всех были радостные, везде слышались обещания умереть за дом Пречистой Богородицы. 22 октября ополчение штурмом взяло Китай-город, а 26 октября капитулировал польский гарнизон Кремля. Крестный ход в ознаменование победы казаки (бывшие предатели) начали от храма Казанской Богородицы за Покровскими воротами. После изгнания поляков из Москвы князь </a:t>
            </a:r>
            <a:r>
              <a:rPr lang="ru-RU" dirty="0" err="1" smtClean="0"/>
              <a:t>Димитрий</a:t>
            </a:r>
            <a:r>
              <a:rPr lang="ru-RU" dirty="0" smtClean="0"/>
              <a:t> Пожарский, по данным </a:t>
            </a:r>
            <a:r>
              <a:rPr lang="ru-RU" dirty="0" err="1" smtClean="0"/>
              <a:t>Никоновской</a:t>
            </a:r>
            <a:r>
              <a:rPr lang="ru-RU" dirty="0" smtClean="0"/>
              <a:t> летописи, поставил святую Казанскую икону в своей приходской церкви Введения во храм Пресвятой Богородицы на Лубянке в Москве. Позже иждивением князя-патриота на Красной площади был воздвигнут Казанский собор. Казанская икона, бывшая в войсках Пожарского, в 1636 году была перенесена в новый храм. Ныне этот святой образ находится в Богоявленском Патриаршем соборе столицы.</a:t>
            </a:r>
          </a:p>
          <a:p>
            <a:r>
              <a:rPr lang="ru-RU" dirty="0" smtClean="0"/>
              <a:t>В память об освобождении Москвы от поляков установлено было совершать в этот день особое празднование в честь Казанской иконы Божией Матери, находившейся в ополчении и ставшей его главным символом. Сначала это был лишь московский праздник, а с 1649 года он стал всероссийским. Перед Полтавской битвой Петр Великий со своим воинством молился перед иконой Казанской Божией Матери (из села </a:t>
            </a:r>
            <a:r>
              <a:rPr lang="ru-RU" dirty="0" err="1" smtClean="0"/>
              <a:t>Каплуновки</a:t>
            </a:r>
            <a:r>
              <a:rPr lang="ru-RU" dirty="0" smtClean="0"/>
              <a:t>). В 1812 году Казанский образ Божией Матери осенял русских солдат, отразивших французское нашествие.</a:t>
            </a:r>
          </a:p>
          <a:p>
            <a:r>
              <a:rPr lang="ru-RU" dirty="0" smtClean="0"/>
              <a:t>В праздник Казанской иконы 22 октября 1812 года русские отряды под предводительством Милорадовича и Платова разбили арьергард </a:t>
            </a:r>
            <a:r>
              <a:rPr lang="ru-RU" dirty="0" err="1" smtClean="0"/>
              <a:t>Даву</a:t>
            </a:r>
            <a:r>
              <a:rPr lang="ru-RU" dirty="0" smtClean="0"/>
              <a:t>. Это было первое крупное поражение французов после ухода из Москвы, враг потерял 7 тысяч человек. В тот день выпал снег, начались сильные морозы, а армия покорителя Европы начала таять.</a:t>
            </a:r>
          </a:p>
          <a:p>
            <a:endParaRPr lang="ru-RU" dirty="0" smtClean="0"/>
          </a:p>
          <a:p>
            <a:endParaRPr lang="ru-RU" dirty="0" smtClean="0"/>
          </a:p>
          <a:p>
            <a:endParaRPr lang="ru-RU" dirty="0" smtClean="0"/>
          </a:p>
          <a:p>
            <a:endParaRPr lang="ru-RU" dirty="0"/>
          </a:p>
        </p:txBody>
      </p:sp>
      <p:pic>
        <p:nvPicPr>
          <p:cNvPr id="5" name="Содержимое 4" descr="http://www.pravmir.ru/wp-content/uploads/2011/11/mip-580x380.jpg">
            <a:hlinkClick r:id="rId3" tooltip="&quot;Минин и Пожарский въезжают в Москву. Художник А.М.Смолин&quot;"/>
          </p:cNvPr>
          <p:cNvPicPr>
            <a:picLocks noGrp="1"/>
          </p:cNvPicPr>
          <p:nvPr>
            <p:ph sz="half" idx="1"/>
          </p:nvPr>
        </p:nvPicPr>
        <p:blipFill>
          <a:blip r:embed="rId4" cstate="print"/>
          <a:srcRect/>
          <a:stretch>
            <a:fillRect/>
          </a:stretch>
        </p:blipFill>
        <p:spPr bwMode="auto">
          <a:xfrm>
            <a:off x="0" y="1"/>
            <a:ext cx="2483768" cy="1700808"/>
          </a:xfrm>
          <a:prstGeom prst="rect">
            <a:avLst/>
          </a:prstGeom>
          <a:noFill/>
          <a:ln w="9525">
            <a:solidFill>
              <a:schemeClr val="tx1"/>
            </a:solidFill>
            <a:miter lim="800000"/>
            <a:headEnd/>
            <a:tailEnd/>
          </a:ln>
        </p:spPr>
      </p:pic>
      <p:pic>
        <p:nvPicPr>
          <p:cNvPr id="6" name="Picture 2" descr="D:\docs\Искусство, духовность, христианство\Русское искусство\russia_moscow_minin_pozharsky_tn.jpg"/>
          <p:cNvPicPr>
            <a:picLocks noChangeAspect="1" noChangeArrowheads="1"/>
          </p:cNvPicPr>
          <p:nvPr/>
        </p:nvPicPr>
        <p:blipFill>
          <a:blip r:embed="rId5" cstate="print"/>
          <a:srcRect/>
          <a:stretch>
            <a:fillRect/>
          </a:stretch>
        </p:blipFill>
        <p:spPr bwMode="auto">
          <a:xfrm>
            <a:off x="7515200" y="0"/>
            <a:ext cx="1628800" cy="1628800"/>
          </a:xfrm>
          <a:prstGeom prst="rect">
            <a:avLst/>
          </a:prstGeom>
          <a:noFill/>
          <a:ln>
            <a:solidFill>
              <a:schemeClr val="tx1"/>
            </a:solid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30352" y="548680"/>
            <a:ext cx="7772400" cy="2808312"/>
          </a:xfrm>
        </p:spPr>
        <p:txBody>
          <a:bodyPr/>
          <a:lstStyle/>
          <a:p>
            <a:pPr algn="ctr"/>
            <a:r>
              <a:rPr lang="ru-RU" sz="4000" dirty="0" smtClean="0">
                <a:solidFill>
                  <a:srgbClr val="FFFF00"/>
                </a:solidFill>
                <a:latin typeface="Arial Black" pitchFamily="34" charset="0"/>
              </a:rPr>
              <a:t/>
            </a:r>
            <a:br>
              <a:rPr lang="ru-RU" sz="4000" dirty="0" smtClean="0">
                <a:solidFill>
                  <a:srgbClr val="FFFF00"/>
                </a:solidFill>
                <a:latin typeface="Arial Black" pitchFamily="34" charset="0"/>
              </a:rPr>
            </a:br>
            <a:r>
              <a:rPr lang="ru-RU" sz="4000" dirty="0" smtClean="0">
                <a:solidFill>
                  <a:srgbClr val="FFFF00"/>
                </a:solidFill>
                <a:latin typeface="Arial Black" pitchFamily="34" charset="0"/>
              </a:rPr>
              <a:t/>
            </a:r>
            <a:br>
              <a:rPr lang="ru-RU" sz="4000" dirty="0" smtClean="0">
                <a:solidFill>
                  <a:srgbClr val="FFFF00"/>
                </a:solidFill>
                <a:latin typeface="Arial Black" pitchFamily="34" charset="0"/>
              </a:rPr>
            </a:br>
            <a:r>
              <a:rPr lang="ru-RU" sz="4000" dirty="0" smtClean="0">
                <a:solidFill>
                  <a:srgbClr val="FFFF00"/>
                </a:solidFill>
                <a:latin typeface="Arial Black" pitchFamily="34" charset="0"/>
              </a:rPr>
              <a:t/>
            </a:r>
            <a:br>
              <a:rPr lang="ru-RU" sz="4000" dirty="0" smtClean="0">
                <a:solidFill>
                  <a:srgbClr val="FFFF00"/>
                </a:solidFill>
                <a:latin typeface="Arial Black" pitchFamily="34" charset="0"/>
              </a:rPr>
            </a:br>
            <a:r>
              <a:rPr lang="ru-RU" sz="4000" dirty="0" smtClean="0">
                <a:solidFill>
                  <a:srgbClr val="FFFF00"/>
                </a:solidFill>
                <a:latin typeface="Arial Black" pitchFamily="34" charset="0"/>
              </a:rPr>
              <a:t/>
            </a:r>
            <a:br>
              <a:rPr lang="ru-RU" sz="4000" dirty="0" smtClean="0">
                <a:solidFill>
                  <a:srgbClr val="FFFF00"/>
                </a:solidFill>
                <a:latin typeface="Arial Black" pitchFamily="34" charset="0"/>
              </a:rPr>
            </a:br>
            <a:r>
              <a:rPr lang="ru-RU" sz="4000" dirty="0" smtClean="0">
                <a:solidFill>
                  <a:srgbClr val="FFFF00"/>
                </a:solidFill>
                <a:latin typeface="Arial Black" pitchFamily="34" charset="0"/>
              </a:rPr>
              <a:t/>
            </a:r>
            <a:br>
              <a:rPr lang="ru-RU" sz="4000" dirty="0" smtClean="0">
                <a:solidFill>
                  <a:srgbClr val="FFFF00"/>
                </a:solidFill>
                <a:latin typeface="Arial Black" pitchFamily="34" charset="0"/>
              </a:rPr>
            </a:br>
            <a:r>
              <a:rPr lang="ru-RU" sz="4000" dirty="0" smtClean="0">
                <a:solidFill>
                  <a:srgbClr val="FFFF00"/>
                </a:solidFill>
                <a:latin typeface="Arial Black" pitchFamily="34" charset="0"/>
              </a:rPr>
              <a:t/>
            </a:r>
            <a:br>
              <a:rPr lang="ru-RU" sz="4000" dirty="0" smtClean="0">
                <a:solidFill>
                  <a:srgbClr val="FFFF00"/>
                </a:solidFill>
                <a:latin typeface="Arial Black" pitchFamily="34" charset="0"/>
              </a:rPr>
            </a:br>
            <a:r>
              <a:rPr lang="ru-RU" sz="4000" dirty="0" smtClean="0">
                <a:solidFill>
                  <a:srgbClr val="FFFF00"/>
                </a:solidFill>
                <a:latin typeface="Arial Black" pitchFamily="34" charset="0"/>
              </a:rPr>
              <a:t/>
            </a:r>
            <a:br>
              <a:rPr lang="ru-RU" sz="4000" dirty="0" smtClean="0">
                <a:solidFill>
                  <a:srgbClr val="FFFF00"/>
                </a:solidFill>
                <a:latin typeface="Arial Black" pitchFamily="34" charset="0"/>
              </a:rPr>
            </a:br>
            <a:r>
              <a:rPr lang="ru-RU" sz="4000" dirty="0" smtClean="0">
                <a:solidFill>
                  <a:srgbClr val="FFFF00"/>
                </a:solidFill>
                <a:latin typeface="Arial Black" pitchFamily="34" charset="0"/>
              </a:rPr>
              <a:t>ДВА ВЕКА СЛАВЫ </a:t>
            </a:r>
            <a:br>
              <a:rPr lang="ru-RU" sz="4000" dirty="0" smtClean="0">
                <a:solidFill>
                  <a:srgbClr val="FFFF00"/>
                </a:solidFill>
                <a:latin typeface="Arial Black" pitchFamily="34" charset="0"/>
              </a:rPr>
            </a:br>
            <a:r>
              <a:rPr lang="ru-RU" sz="4000" dirty="0" smtClean="0">
                <a:solidFill>
                  <a:srgbClr val="FFFF00"/>
                </a:solidFill>
                <a:latin typeface="Arial Black" pitchFamily="34" charset="0"/>
              </a:rPr>
              <a:t>РУССКОГО ОРУЖИЯ: </a:t>
            </a:r>
            <a:br>
              <a:rPr lang="ru-RU" sz="4000" dirty="0" smtClean="0">
                <a:solidFill>
                  <a:srgbClr val="FFFF00"/>
                </a:solidFill>
                <a:latin typeface="Arial Black" pitchFamily="34" charset="0"/>
              </a:rPr>
            </a:br>
            <a:r>
              <a:rPr lang="ru-RU" sz="4000" dirty="0" smtClean="0">
                <a:solidFill>
                  <a:srgbClr val="FFFF00"/>
                </a:solidFill>
                <a:latin typeface="Arial Black" pitchFamily="34" charset="0"/>
              </a:rPr>
              <a:t>18 и 19 вв.</a:t>
            </a:r>
            <a:r>
              <a:rPr lang="ru-RU" sz="6000" dirty="0" smtClean="0">
                <a:solidFill>
                  <a:srgbClr val="FFFF00"/>
                </a:solidFill>
                <a:latin typeface="Arial Black" pitchFamily="34" charset="0"/>
              </a:rPr>
              <a:t/>
            </a:r>
            <a:br>
              <a:rPr lang="ru-RU" sz="6000" dirty="0" smtClean="0">
                <a:solidFill>
                  <a:srgbClr val="FFFF00"/>
                </a:solidFill>
                <a:latin typeface="Arial Black" pitchFamily="34" charset="0"/>
              </a:rPr>
            </a:br>
            <a:endParaRPr lang="ru-RU" dirty="0">
              <a:latin typeface="Arial Black" pitchFamily="34" charset="0"/>
            </a:endParaRPr>
          </a:p>
        </p:txBody>
      </p:sp>
      <p:sp>
        <p:nvSpPr>
          <p:cNvPr id="6" name="Текст 5"/>
          <p:cNvSpPr>
            <a:spLocks noGrp="1"/>
          </p:cNvSpPr>
          <p:nvPr>
            <p:ph type="body" idx="1"/>
          </p:nvPr>
        </p:nvSpPr>
        <p:spPr>
          <a:xfrm>
            <a:off x="530352" y="2924944"/>
            <a:ext cx="7772400" cy="1289432"/>
          </a:xfrm>
        </p:spPr>
        <p:txBody>
          <a:bodyPr>
            <a:normAutofit fontScale="92500"/>
          </a:bodyPr>
          <a:lstStyle/>
          <a:p>
            <a:pPr algn="ctr"/>
            <a:r>
              <a:rPr lang="ru-RU" sz="3600" i="1" dirty="0" smtClean="0">
                <a:solidFill>
                  <a:srgbClr val="FF0000"/>
                </a:solidFill>
              </a:rPr>
              <a:t>«Господь шел впереди нас. Он побеждал врагов, а не мы</a:t>
            </a:r>
            <a:r>
              <a:rPr lang="ru-RU" sz="3600" i="1" dirty="0" smtClean="0">
                <a:solidFill>
                  <a:srgbClr val="FF0000"/>
                </a:solidFill>
              </a:rPr>
              <a:t>!» </a:t>
            </a:r>
            <a:r>
              <a:rPr lang="ru-RU" sz="3600" dirty="0" smtClean="0">
                <a:solidFill>
                  <a:srgbClr val="FF0000"/>
                </a:solidFill>
              </a:rPr>
              <a:t>Александр </a:t>
            </a:r>
            <a:r>
              <a:rPr lang="en-US" sz="3600" dirty="0" smtClean="0">
                <a:solidFill>
                  <a:srgbClr val="FF0000"/>
                </a:solidFill>
              </a:rPr>
              <a:t>I</a:t>
            </a:r>
            <a:endParaRPr lang="ru-RU" sz="3600" dirty="0">
              <a:solidFill>
                <a:srgbClr val="FF0000"/>
              </a:solidFill>
              <a:latin typeface="Arial Black"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476672"/>
            <a:ext cx="8229600" cy="792088"/>
          </a:xfrm>
          <a:ln w="76200">
            <a:solidFill>
              <a:schemeClr val="bg1"/>
            </a:solidFill>
          </a:ln>
        </p:spPr>
        <p:txBody>
          <a:bodyPr>
            <a:noAutofit/>
          </a:bodyPr>
          <a:lstStyle/>
          <a:p>
            <a:pPr algn="ctr"/>
            <a:r>
              <a:rPr lang="ru-RU" sz="2400" b="1" dirty="0" smtClean="0">
                <a:solidFill>
                  <a:srgbClr val="FFFF00"/>
                </a:solidFill>
              </a:rPr>
              <a:t>Экспозиция в нашей школе -</a:t>
            </a:r>
            <a:br>
              <a:rPr lang="ru-RU" sz="2400" b="1" dirty="0" smtClean="0">
                <a:solidFill>
                  <a:srgbClr val="FFFF00"/>
                </a:solidFill>
              </a:rPr>
            </a:br>
            <a:r>
              <a:rPr lang="ru-RU" sz="2400" b="1" dirty="0" smtClean="0">
                <a:solidFill>
                  <a:srgbClr val="FFFF00"/>
                </a:solidFill>
              </a:rPr>
              <a:t>«История Русской Православной Церкви»</a:t>
            </a:r>
            <a:endParaRPr lang="ru-RU" sz="2400" b="1" dirty="0">
              <a:solidFill>
                <a:srgbClr val="FFFF00"/>
              </a:solidFill>
            </a:endParaRPr>
          </a:p>
        </p:txBody>
      </p:sp>
      <p:sp>
        <p:nvSpPr>
          <p:cNvPr id="6" name="Содержимое 5"/>
          <p:cNvSpPr>
            <a:spLocks noGrp="1"/>
          </p:cNvSpPr>
          <p:nvPr>
            <p:ph idx="1"/>
          </p:nvPr>
        </p:nvSpPr>
        <p:spPr>
          <a:xfrm>
            <a:off x="457200" y="1412776"/>
            <a:ext cx="8229600" cy="1440160"/>
          </a:xfrm>
          <a:solidFill>
            <a:schemeClr val="accent3">
              <a:lumMod val="20000"/>
              <a:lumOff val="80000"/>
            </a:schemeClr>
          </a:solidFill>
          <a:ln w="76200">
            <a:solidFill>
              <a:schemeClr val="tx1"/>
            </a:solidFill>
          </a:ln>
        </p:spPr>
        <p:txBody>
          <a:bodyPr>
            <a:normAutofit fontScale="92500"/>
          </a:bodyPr>
          <a:lstStyle/>
          <a:p>
            <a:pPr algn="just"/>
            <a:r>
              <a:rPr lang="ru-RU" sz="2000" b="1" dirty="0" smtClean="0"/>
              <a:t>Невозможно представить нашу страну без «Троицы» А.Рублева, золотых куполов, малинового звона храмов… За Русь святую и веру православную более тысячи лет поднимались предки на бой с бесчисленными завоевателями…. </a:t>
            </a:r>
          </a:p>
        </p:txBody>
      </p:sp>
      <p:pic>
        <p:nvPicPr>
          <p:cNvPr id="4" name="Рисунок 3" descr="C:\Documents and Settings\Марина Витальевна\Рабочий стол\DSCN1791.JPG"/>
          <p:cNvPicPr/>
          <p:nvPr/>
        </p:nvPicPr>
        <p:blipFill>
          <a:blip r:embed="rId2" cstate="print"/>
          <a:srcRect/>
          <a:stretch>
            <a:fillRect/>
          </a:stretch>
        </p:blipFill>
        <p:spPr bwMode="auto">
          <a:xfrm>
            <a:off x="3347864" y="2852936"/>
            <a:ext cx="3384376" cy="2708920"/>
          </a:xfrm>
          <a:prstGeom prst="rect">
            <a:avLst/>
          </a:prstGeom>
          <a:noFill/>
          <a:ln w="9525">
            <a:noFill/>
            <a:miter lim="800000"/>
            <a:headEnd/>
            <a:tailEnd/>
          </a:ln>
        </p:spPr>
      </p:pic>
      <p:pic>
        <p:nvPicPr>
          <p:cNvPr id="7" name="Picture 2" descr="C:\Documents and Settings\Марина Витальевна\Рабочий стол\DSCN1795.JPG"/>
          <p:cNvPicPr>
            <a:picLocks noChangeAspect="1" noChangeArrowheads="1"/>
          </p:cNvPicPr>
          <p:nvPr/>
        </p:nvPicPr>
        <p:blipFill>
          <a:blip r:embed="rId3" cstate="print"/>
          <a:srcRect/>
          <a:stretch>
            <a:fillRect/>
          </a:stretch>
        </p:blipFill>
        <p:spPr bwMode="auto">
          <a:xfrm>
            <a:off x="0" y="4319513"/>
            <a:ext cx="3384376" cy="2538487"/>
          </a:xfrm>
          <a:prstGeom prst="rect">
            <a:avLst/>
          </a:prstGeom>
          <a:noFill/>
        </p:spPr>
      </p:pic>
      <p:pic>
        <p:nvPicPr>
          <p:cNvPr id="8" name="Рисунок 7" descr="C:\Documents and Settings\Марина Витальевна\Рабочий стол\DSCN1790.JPG"/>
          <p:cNvPicPr/>
          <p:nvPr/>
        </p:nvPicPr>
        <p:blipFill>
          <a:blip r:embed="rId4" cstate="print"/>
          <a:srcRect/>
          <a:stretch>
            <a:fillRect/>
          </a:stretch>
        </p:blipFill>
        <p:spPr bwMode="auto">
          <a:xfrm rot="5400000">
            <a:off x="6485964" y="4199964"/>
            <a:ext cx="2867801" cy="24482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95536" y="404664"/>
            <a:ext cx="3528392" cy="1728192"/>
          </a:xfrm>
          <a:noFill/>
          <a:ln w="76200">
            <a:solidFill>
              <a:schemeClr val="bg1"/>
            </a:solidFill>
          </a:ln>
        </p:spPr>
        <p:txBody>
          <a:bodyPr/>
          <a:lstStyle/>
          <a:p>
            <a:pPr algn="ctr"/>
            <a:r>
              <a:rPr lang="ru-RU" sz="6000" dirty="0" smtClean="0">
                <a:solidFill>
                  <a:schemeClr val="bg1"/>
                </a:solidFill>
              </a:rPr>
              <a:t/>
            </a:r>
            <a:br>
              <a:rPr lang="ru-RU" sz="6000" dirty="0" smtClean="0">
                <a:solidFill>
                  <a:schemeClr val="bg1"/>
                </a:solidFill>
              </a:rPr>
            </a:br>
            <a:r>
              <a:rPr lang="ru-RU" sz="6000" dirty="0" smtClean="0">
                <a:solidFill>
                  <a:schemeClr val="bg1"/>
                </a:solidFill>
              </a:rPr>
              <a:t/>
            </a:r>
            <a:br>
              <a:rPr lang="ru-RU" sz="6000" dirty="0" smtClean="0">
                <a:solidFill>
                  <a:schemeClr val="bg1"/>
                </a:solidFill>
              </a:rPr>
            </a:br>
            <a:r>
              <a:rPr lang="ru-RU" sz="6000" dirty="0" smtClean="0">
                <a:solidFill>
                  <a:schemeClr val="bg1"/>
                </a:solidFill>
              </a:rPr>
              <a:t/>
            </a:r>
            <a:br>
              <a:rPr lang="ru-RU" sz="6000" dirty="0" smtClean="0">
                <a:solidFill>
                  <a:schemeClr val="bg1"/>
                </a:solidFill>
              </a:rPr>
            </a:br>
            <a:r>
              <a:rPr lang="ru-RU" sz="6000" dirty="0" smtClean="0">
                <a:solidFill>
                  <a:schemeClr val="bg1"/>
                </a:solidFill>
              </a:rPr>
              <a:t/>
            </a:r>
            <a:br>
              <a:rPr lang="ru-RU" sz="6000" dirty="0" smtClean="0">
                <a:solidFill>
                  <a:schemeClr val="bg1"/>
                </a:solidFill>
              </a:rPr>
            </a:br>
            <a:r>
              <a:rPr lang="ru-RU" sz="3200" dirty="0" smtClean="0">
                <a:solidFill>
                  <a:schemeClr val="bg1"/>
                </a:solidFill>
              </a:rPr>
              <a:t/>
            </a:r>
            <a:br>
              <a:rPr lang="ru-RU" sz="3200" dirty="0" smtClean="0">
                <a:solidFill>
                  <a:schemeClr val="bg1"/>
                </a:solidFill>
              </a:rPr>
            </a:br>
            <a:r>
              <a:rPr lang="ru-RU" sz="3200" dirty="0" smtClean="0">
                <a:solidFill>
                  <a:schemeClr val="bg1"/>
                </a:solidFill>
              </a:rPr>
              <a:t/>
            </a:r>
            <a:br>
              <a:rPr lang="ru-RU" sz="3200" dirty="0" smtClean="0">
                <a:solidFill>
                  <a:schemeClr val="bg1"/>
                </a:solidFill>
              </a:rPr>
            </a:br>
            <a:r>
              <a:rPr lang="ru-RU" sz="3200" dirty="0" smtClean="0">
                <a:solidFill>
                  <a:schemeClr val="bg1"/>
                </a:solidFill>
              </a:rPr>
              <a:t/>
            </a:r>
            <a:br>
              <a:rPr lang="ru-RU" sz="3200" dirty="0" smtClean="0">
                <a:solidFill>
                  <a:schemeClr val="bg1"/>
                </a:solidFill>
              </a:rPr>
            </a:br>
            <a:r>
              <a:rPr lang="ru-RU" sz="3200" dirty="0" smtClean="0">
                <a:solidFill>
                  <a:schemeClr val="bg1"/>
                </a:solidFill>
              </a:rPr>
              <a:t/>
            </a:r>
            <a:br>
              <a:rPr lang="ru-RU" sz="32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rgbClr val="FFC000"/>
                </a:solidFill>
              </a:rPr>
              <a:t>.</a:t>
            </a:r>
            <a:br>
              <a:rPr lang="ru-RU" sz="2400" dirty="0" smtClean="0">
                <a:solidFill>
                  <a:srgbClr val="FFC000"/>
                </a:solidFill>
              </a:rPr>
            </a:br>
            <a:r>
              <a:rPr lang="ru-RU" sz="2000" dirty="0" smtClean="0">
                <a:solidFill>
                  <a:srgbClr val="FFC000"/>
                </a:solidFill>
                <a:latin typeface="Arial Black" pitchFamily="34" charset="0"/>
              </a:rPr>
              <a:t> </a:t>
            </a:r>
            <a:br>
              <a:rPr lang="ru-RU" sz="2000" dirty="0" smtClean="0">
                <a:solidFill>
                  <a:srgbClr val="FFC000"/>
                </a:solidFill>
                <a:latin typeface="Arial Black" pitchFamily="34" charset="0"/>
              </a:rPr>
            </a:br>
            <a:r>
              <a:rPr lang="ru-RU" sz="2800" dirty="0" smtClean="0">
                <a:solidFill>
                  <a:srgbClr val="FFFF00"/>
                </a:solidFill>
                <a:latin typeface="Arial Black" pitchFamily="34" charset="0"/>
              </a:rPr>
              <a:t>А.В.Суворов – генералиссимус, непобедимый полководец</a:t>
            </a:r>
            <a:endParaRPr lang="ru-RU" sz="2800" dirty="0">
              <a:solidFill>
                <a:srgbClr val="FFFF00"/>
              </a:solidFill>
              <a:latin typeface="Arial Black" pitchFamily="34" charset="0"/>
            </a:endParaRPr>
          </a:p>
        </p:txBody>
      </p:sp>
      <p:sp>
        <p:nvSpPr>
          <p:cNvPr id="6" name="Текст 5"/>
          <p:cNvSpPr>
            <a:spLocks noGrp="1"/>
          </p:cNvSpPr>
          <p:nvPr>
            <p:ph type="body" idx="1"/>
          </p:nvPr>
        </p:nvSpPr>
        <p:spPr>
          <a:xfrm>
            <a:off x="3995936" y="476672"/>
            <a:ext cx="4896544" cy="6381328"/>
          </a:xfrm>
          <a:solidFill>
            <a:schemeClr val="tx2">
              <a:lumMod val="90000"/>
            </a:schemeClr>
          </a:solidFill>
          <a:ln w="38100">
            <a:solidFill>
              <a:schemeClr val="tx1"/>
            </a:solidFill>
          </a:ln>
        </p:spPr>
        <p:txBody>
          <a:bodyPr>
            <a:noAutofit/>
          </a:bodyPr>
          <a:lstStyle/>
          <a:p>
            <a:pPr algn="just"/>
            <a:r>
              <a:rPr lang="ru-RU" sz="2000" dirty="0" smtClean="0">
                <a:solidFill>
                  <a:schemeClr val="bg1"/>
                </a:solidFill>
              </a:rPr>
              <a:t>А.В.Суворов – великий русский полководец, не проигравший ни одного сражения, человек, чья жизнь стала почти легендой. Вера в Бога и в добро всю жизнь руководили Суворовым. Он не начинал ни одного сражения, не обратившись с горячей молитвой к Богу. И каждую победу начинал праздновать с благодарственного молебна. Он считал, что и в армии все должны быть верующими. Суворов говорил</a:t>
            </a:r>
            <a:r>
              <a:rPr lang="ru-RU" sz="2000" b="1" dirty="0" smtClean="0">
                <a:solidFill>
                  <a:schemeClr val="bg1"/>
                </a:solidFill>
              </a:rPr>
              <a:t>: "Неверующее войско учить, что ржавое железо точить". </a:t>
            </a:r>
            <a:r>
              <a:rPr lang="ru-RU" sz="2000" dirty="0" smtClean="0">
                <a:solidFill>
                  <a:schemeClr val="bg1"/>
                </a:solidFill>
              </a:rPr>
              <a:t>Это был один из полководцев мировой истории, у которых сильно было развито нравственное начало. В его милосердии, целомудрии и простоте таилась огромная сила.</a:t>
            </a:r>
          </a:p>
          <a:p>
            <a:endParaRPr lang="ru-RU" sz="2000" dirty="0">
              <a:solidFill>
                <a:schemeClr val="bg1"/>
              </a:solidFill>
            </a:endParaRPr>
          </a:p>
        </p:txBody>
      </p:sp>
      <p:pic>
        <p:nvPicPr>
          <p:cNvPr id="7" name="Рисунок 6" descr="http://vmeste-front.ru/d/98665/d/29542_b.jpg"/>
          <p:cNvPicPr/>
          <p:nvPr/>
        </p:nvPicPr>
        <p:blipFill>
          <a:blip r:embed="rId2" cstate="print"/>
          <a:srcRect/>
          <a:stretch>
            <a:fillRect/>
          </a:stretch>
        </p:blipFill>
        <p:spPr bwMode="auto">
          <a:xfrm>
            <a:off x="395536" y="2204864"/>
            <a:ext cx="3491880" cy="2708920"/>
          </a:xfrm>
          <a:prstGeom prst="rect">
            <a:avLst/>
          </a:prstGeom>
          <a:noFill/>
          <a:ln w="38100">
            <a:solidFill>
              <a:schemeClr val="bg1"/>
            </a:solid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476672"/>
            <a:ext cx="7067128" cy="1370416"/>
          </a:xfrm>
          <a:ln w="57150">
            <a:solidFill>
              <a:schemeClr val="bg1"/>
            </a:solidFill>
          </a:ln>
        </p:spPr>
        <p:txBody>
          <a:bodyPr>
            <a:noAutofit/>
          </a:bodyPr>
          <a:lstStyle/>
          <a:p>
            <a:pPr algn="ctr"/>
            <a:r>
              <a:rPr lang="ru-RU" sz="2800" b="1" dirty="0" smtClean="0">
                <a:solidFill>
                  <a:srgbClr val="FFFF00"/>
                </a:solidFill>
                <a:latin typeface="Arial Black" pitchFamily="34" charset="0"/>
              </a:rPr>
              <a:t>Ушаков Федор Федорович (1745-1817 гг.) - великий русский флотоводец</a:t>
            </a:r>
            <a:endParaRPr lang="ru-RU" sz="2800" b="1" dirty="0">
              <a:solidFill>
                <a:srgbClr val="FFFF00"/>
              </a:solidFill>
              <a:latin typeface="Arial Black" pitchFamily="34" charset="0"/>
            </a:endParaRPr>
          </a:p>
        </p:txBody>
      </p:sp>
      <p:sp>
        <p:nvSpPr>
          <p:cNvPr id="6" name="Содержимое 5"/>
          <p:cNvSpPr>
            <a:spLocks noGrp="1"/>
          </p:cNvSpPr>
          <p:nvPr>
            <p:ph sz="half" idx="2"/>
          </p:nvPr>
        </p:nvSpPr>
        <p:spPr>
          <a:xfrm>
            <a:off x="467544" y="1916832"/>
            <a:ext cx="8208912" cy="4941167"/>
          </a:xfrm>
          <a:ln w="57150">
            <a:solidFill>
              <a:schemeClr val="bg1"/>
            </a:solidFill>
          </a:ln>
        </p:spPr>
        <p:txBody>
          <a:bodyPr>
            <a:normAutofit fontScale="85000" lnSpcReduction="20000"/>
          </a:bodyPr>
          <a:lstStyle/>
          <a:p>
            <a:r>
              <a:rPr lang="ru-RU" dirty="0" smtClean="0"/>
              <a:t>. Ф.Ушаков прошел славный путь от мичмана до адмирала. Неувядаемую славу принесли русскому флоту, которым талантливо руководил и умело командовал Ушаков, замечательные победы, одержанные в Керченском морском сражении (1790 г.), </a:t>
            </a:r>
            <a:r>
              <a:rPr lang="ru-RU" dirty="0" err="1" smtClean="0"/>
              <a:t>Тендровском</a:t>
            </a:r>
            <a:r>
              <a:rPr lang="ru-RU" dirty="0" smtClean="0"/>
              <a:t> сражении (1790 г.) и в сражении у </a:t>
            </a:r>
            <a:r>
              <a:rPr lang="ru-RU" dirty="0" err="1" smtClean="0"/>
              <a:t>Калиакрии</a:t>
            </a:r>
            <a:r>
              <a:rPr lang="ru-RU" dirty="0" smtClean="0"/>
              <a:t> (1791 г.).</a:t>
            </a:r>
          </a:p>
          <a:p>
            <a:r>
              <a:rPr lang="ru-RU" dirty="0" smtClean="0"/>
              <a:t>  За взятие крепости и острова Корфу на Средиземном море Ф.Ушаков был произведен в адмиралы (1799 г.). Он являлся сторонником взглядов гениального полководца А.В. Суворова и в каждом бою применял новые, оригинальные способы ведения боя.</a:t>
            </a:r>
          </a:p>
          <a:p>
            <a:r>
              <a:rPr lang="ru-RU" dirty="0" smtClean="0"/>
              <a:t>  Имя адмирала Ушакова всегда будет служить примером патриотического служения родине.</a:t>
            </a:r>
          </a:p>
          <a:p>
            <a:r>
              <a:rPr lang="ru-RU" dirty="0" smtClean="0"/>
              <a:t>  Советское правительство в честь выдающегося русского флотоводца в марте 1944 года учредило орден и медаль имени Ф.Ф. Ушакова. Православной церковью Ф.Ф. </a:t>
            </a:r>
            <a:r>
              <a:rPr lang="ru-RU" dirty="0" err="1" smtClean="0"/>
              <a:t>Ушакоков</a:t>
            </a:r>
            <a:r>
              <a:rPr lang="ru-RU" dirty="0" smtClean="0"/>
              <a:t> в 2001 году причислен к лику святых.   </a:t>
            </a:r>
          </a:p>
          <a:p>
            <a:endParaRPr lang="ru-RU" dirty="0"/>
          </a:p>
        </p:txBody>
      </p:sp>
      <p:pic>
        <p:nvPicPr>
          <p:cNvPr id="1026" name="Picture 2" descr="Картинки"/>
          <p:cNvPicPr>
            <a:picLocks noChangeAspect="1" noChangeArrowheads="1"/>
          </p:cNvPicPr>
          <p:nvPr/>
        </p:nvPicPr>
        <p:blipFill>
          <a:blip r:embed="rId2"/>
          <a:srcRect/>
          <a:stretch>
            <a:fillRect/>
          </a:stretch>
        </p:blipFill>
        <p:spPr bwMode="auto">
          <a:xfrm>
            <a:off x="155575" y="-685800"/>
            <a:ext cx="857250" cy="1428750"/>
          </a:xfrm>
          <a:prstGeom prst="rect">
            <a:avLst/>
          </a:prstGeom>
          <a:noFill/>
        </p:spPr>
      </p:pic>
      <p:pic>
        <p:nvPicPr>
          <p:cNvPr id="1028" name="Picture 4" descr="Картинки"/>
          <p:cNvPicPr>
            <a:picLocks noChangeAspect="1" noChangeArrowheads="1"/>
          </p:cNvPicPr>
          <p:nvPr/>
        </p:nvPicPr>
        <p:blipFill>
          <a:blip r:embed="rId2"/>
          <a:srcRect/>
          <a:stretch>
            <a:fillRect/>
          </a:stretch>
        </p:blipFill>
        <p:spPr bwMode="auto">
          <a:xfrm>
            <a:off x="155575" y="-685800"/>
            <a:ext cx="857250" cy="1428750"/>
          </a:xfrm>
          <a:prstGeom prst="rect">
            <a:avLst/>
          </a:prstGeom>
          <a:noFill/>
        </p:spPr>
      </p:pic>
      <p:pic>
        <p:nvPicPr>
          <p:cNvPr id="1030" name="Picture 6" descr="Картинки"/>
          <p:cNvPicPr>
            <a:picLocks noChangeAspect="1" noChangeArrowheads="1"/>
          </p:cNvPicPr>
          <p:nvPr/>
        </p:nvPicPr>
        <p:blipFill>
          <a:blip r:embed="rId2"/>
          <a:srcRect/>
          <a:stretch>
            <a:fillRect/>
          </a:stretch>
        </p:blipFill>
        <p:spPr bwMode="auto">
          <a:xfrm>
            <a:off x="155575" y="-685800"/>
            <a:ext cx="857250" cy="1428750"/>
          </a:xfrm>
          <a:prstGeom prst="rect">
            <a:avLst/>
          </a:prstGeom>
          <a:noFill/>
        </p:spPr>
      </p:pic>
      <p:pic>
        <p:nvPicPr>
          <p:cNvPr id="1032" name="Picture 8" descr="Картинки"/>
          <p:cNvPicPr>
            <a:picLocks noChangeAspect="1" noChangeArrowheads="1"/>
          </p:cNvPicPr>
          <p:nvPr/>
        </p:nvPicPr>
        <p:blipFill>
          <a:blip r:embed="rId2"/>
          <a:srcRect/>
          <a:stretch>
            <a:fillRect/>
          </a:stretch>
        </p:blipFill>
        <p:spPr bwMode="auto">
          <a:xfrm>
            <a:off x="155575" y="-685800"/>
            <a:ext cx="857250" cy="1428750"/>
          </a:xfrm>
          <a:prstGeom prst="rect">
            <a:avLst/>
          </a:prstGeom>
          <a:noFill/>
        </p:spPr>
      </p:pic>
      <p:pic>
        <p:nvPicPr>
          <p:cNvPr id="1034" name="Picture 10" descr="http://tutaev-lab.narod.ru/images/p30_ushakov.jpg"/>
          <p:cNvPicPr>
            <a:picLocks noChangeAspect="1" noChangeArrowheads="1"/>
          </p:cNvPicPr>
          <p:nvPr/>
        </p:nvPicPr>
        <p:blipFill>
          <a:blip r:embed="rId3" cstate="print"/>
          <a:srcRect/>
          <a:stretch>
            <a:fillRect/>
          </a:stretch>
        </p:blipFill>
        <p:spPr bwMode="auto">
          <a:xfrm>
            <a:off x="7715250" y="0"/>
            <a:ext cx="1428750" cy="19050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476672"/>
            <a:ext cx="8219256" cy="1047328"/>
          </a:xfrm>
          <a:ln w="76200">
            <a:solidFill>
              <a:schemeClr val="tx1"/>
            </a:solidFill>
          </a:ln>
        </p:spPr>
        <p:txBody>
          <a:bodyPr/>
          <a:lstStyle/>
          <a:p>
            <a:pPr algn="ctr" eaLnBrk="1" fontAlgn="auto" hangingPunct="1">
              <a:spcAft>
                <a:spcPts val="0"/>
              </a:spcAft>
              <a:defRPr/>
            </a:pPr>
            <a:r>
              <a:rPr lang="ru-RU" sz="3600" dirty="0" smtClean="0">
                <a:solidFill>
                  <a:srgbClr val="FFFF00"/>
                </a:solidFill>
                <a:latin typeface="Arial Black" pitchFamily="34" charset="0"/>
              </a:rPr>
              <a:t>Х</a:t>
            </a:r>
            <a:r>
              <a:rPr lang="en-US" sz="3600" dirty="0" smtClean="0">
                <a:solidFill>
                  <a:srgbClr val="FFFF00"/>
                </a:solidFill>
                <a:latin typeface="Arial Black" pitchFamily="34" charset="0"/>
              </a:rPr>
              <a:t>I</a:t>
            </a:r>
            <a:r>
              <a:rPr lang="ru-RU" sz="3600" dirty="0" smtClean="0">
                <a:solidFill>
                  <a:srgbClr val="FFFF00"/>
                </a:solidFill>
                <a:latin typeface="Arial Black" pitchFamily="34" charset="0"/>
              </a:rPr>
              <a:t>Х вв.</a:t>
            </a:r>
            <a:br>
              <a:rPr lang="ru-RU" sz="3600" dirty="0" smtClean="0">
                <a:solidFill>
                  <a:srgbClr val="FFFF00"/>
                </a:solidFill>
                <a:latin typeface="Arial Black" pitchFamily="34" charset="0"/>
              </a:rPr>
            </a:br>
            <a:r>
              <a:rPr lang="ru-RU" sz="3600" dirty="0" smtClean="0">
                <a:solidFill>
                  <a:srgbClr val="FFFF00"/>
                </a:solidFill>
                <a:latin typeface="Arial Black" pitchFamily="34" charset="0"/>
              </a:rPr>
              <a:t>Отечественная война 1812 г.</a:t>
            </a:r>
            <a:endParaRPr lang="ru-RU" sz="3600" dirty="0">
              <a:solidFill>
                <a:srgbClr val="FFFF00"/>
              </a:solidFill>
              <a:latin typeface="Arial Black" pitchFamily="34" charset="0"/>
            </a:endParaRPr>
          </a:p>
        </p:txBody>
      </p:sp>
      <p:sp>
        <p:nvSpPr>
          <p:cNvPr id="28675" name="Текст 4"/>
          <p:cNvSpPr>
            <a:spLocks noGrp="1"/>
          </p:cNvSpPr>
          <p:nvPr>
            <p:ph type="body" idx="1"/>
          </p:nvPr>
        </p:nvSpPr>
        <p:spPr>
          <a:xfrm>
            <a:off x="2987824" y="1752600"/>
            <a:ext cx="5698976" cy="4876800"/>
          </a:xfrm>
          <a:ln w="76200">
            <a:solidFill>
              <a:schemeClr val="tx1"/>
            </a:solidFill>
          </a:ln>
        </p:spPr>
        <p:txBody>
          <a:bodyPr>
            <a:normAutofit fontScale="85000" lnSpcReduction="10000"/>
          </a:bodyPr>
          <a:lstStyle/>
          <a:p>
            <a:pPr marL="73025" algn="ctr"/>
            <a:r>
              <a:rPr lang="ru-RU" sz="3200" dirty="0" smtClean="0">
                <a:solidFill>
                  <a:srgbClr val="C00000"/>
                </a:solidFill>
              </a:rPr>
              <a:t>«Гроза 1812 года»</a:t>
            </a:r>
          </a:p>
          <a:p>
            <a:pPr marL="73025" algn="ctr"/>
            <a:r>
              <a:rPr lang="ru-RU" sz="3200" b="1" dirty="0" smtClean="0">
                <a:solidFill>
                  <a:schemeClr val="bg1"/>
                </a:solidFill>
                <a:effectLst>
                  <a:outerShdw blurRad="38100" dist="38100" dir="2700000" algn="tl">
                    <a:srgbClr val="000000">
                      <a:alpha val="43137"/>
                    </a:srgbClr>
                  </a:outerShdw>
                </a:effectLst>
              </a:rPr>
              <a:t>Главная заслуга православного духовенства в Отечественной войне 1812 г. заключалась в том, что своими проповедями и личным примером оно способствовало подъему религиозно-патриотического настроения русского народа, результатом чего явилась активная борьба с врагом</a:t>
            </a:r>
          </a:p>
        </p:txBody>
      </p:sp>
      <p:pic>
        <p:nvPicPr>
          <p:cNvPr id="5" name="Picture 2" descr="http://go4.imgsmail.ru/imgpreview?u=http%3A//foto-list.ru/images/cities/cities01%5F06%5F01b.jpg&amp;mb=76"/>
          <p:cNvPicPr>
            <a:picLocks noChangeAspect="1" noChangeArrowheads="1"/>
          </p:cNvPicPr>
          <p:nvPr/>
        </p:nvPicPr>
        <p:blipFill>
          <a:blip r:embed="rId2" cstate="print"/>
          <a:srcRect/>
          <a:stretch>
            <a:fillRect/>
          </a:stretch>
        </p:blipFill>
        <p:spPr bwMode="auto">
          <a:xfrm>
            <a:off x="467544" y="1772816"/>
            <a:ext cx="2353816" cy="3970374"/>
          </a:xfrm>
          <a:prstGeom prst="rect">
            <a:avLst/>
          </a:prstGeom>
          <a:noFill/>
          <a:ln w="57150">
            <a:solidFill>
              <a:schemeClr val="bg1"/>
            </a:solid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411760" y="404664"/>
            <a:ext cx="6336704" cy="1728192"/>
          </a:xfrm>
          <a:ln w="57150">
            <a:solidFill>
              <a:schemeClr val="bg1"/>
            </a:solidFill>
          </a:ln>
        </p:spPr>
        <p:txBody>
          <a:bodyPr>
            <a:noAutofit/>
          </a:bodyPr>
          <a:lstStyle/>
          <a:p>
            <a:pPr algn="ctr"/>
            <a:r>
              <a:rPr lang="ru-RU" sz="2800" b="1" dirty="0" smtClean="0">
                <a:solidFill>
                  <a:srgbClr val="FFFF00"/>
                </a:solidFill>
                <a:effectLst>
                  <a:outerShdw blurRad="38100" dist="38100" dir="2700000" algn="tl">
                    <a:srgbClr val="000000">
                      <a:alpha val="43137"/>
                    </a:srgbClr>
                  </a:outerShdw>
                </a:effectLst>
              </a:rPr>
              <a:t>Икона Смоленской Божией Матери. Молитва русской армии перед Бородинским сражением</a:t>
            </a:r>
            <a:endParaRPr lang="ru-RU" sz="2800" b="1" dirty="0">
              <a:solidFill>
                <a:srgbClr val="FFFF00"/>
              </a:solidFill>
              <a:effectLst>
                <a:outerShdw blurRad="38100" dist="38100" dir="2700000" algn="tl">
                  <a:srgbClr val="000000">
                    <a:alpha val="43137"/>
                  </a:srgbClr>
                </a:outerShdw>
              </a:effectLst>
            </a:endParaRPr>
          </a:p>
        </p:txBody>
      </p:sp>
      <p:sp>
        <p:nvSpPr>
          <p:cNvPr id="6" name="Содержимое 5"/>
          <p:cNvSpPr>
            <a:spLocks noGrp="1"/>
          </p:cNvSpPr>
          <p:nvPr>
            <p:ph sz="half" idx="2"/>
          </p:nvPr>
        </p:nvSpPr>
        <p:spPr>
          <a:xfrm>
            <a:off x="2987824" y="2204864"/>
            <a:ext cx="6156176" cy="4653135"/>
          </a:xfrm>
          <a:solidFill>
            <a:schemeClr val="accent2">
              <a:lumMod val="20000"/>
              <a:lumOff val="80000"/>
            </a:schemeClr>
          </a:solidFill>
          <a:ln w="76200">
            <a:solidFill>
              <a:schemeClr val="tx1"/>
            </a:solidFill>
          </a:ln>
        </p:spPr>
        <p:txBody>
          <a:bodyPr>
            <a:noAutofit/>
          </a:bodyPr>
          <a:lstStyle/>
          <a:p>
            <a:pPr algn="r"/>
            <a:r>
              <a:rPr lang="ru-RU" sz="1800" i="1" dirty="0" smtClean="0"/>
              <a:t>«В ночь перед Бородинским сражением по лагерю пронесли икону Смоленской Божьей Матери, вывезенную из Смоленска и с того времени возимую за армией. Толпа, окружавшая икону, вдруг расступилась: к иконе подходил Кутузов. он перекрестился привычным жестом, достал рукой до земли и, тяжело вздохнув, опустил свою седую голову. Когда кончился молебен, Кутузов подошел к иконе, тяжело опустился на колено, кланяясь в землю. Генералитет последовал его примеру, потом офицеры, и за ними, давя друг друга, топчась, пыхтя и толкаясь, с взволнованными лицами, полезли солдаты и ополченцы». (Л.Толстой). </a:t>
            </a:r>
          </a:p>
          <a:p>
            <a:r>
              <a:rPr lang="ru-RU" sz="1800" dirty="0" smtClean="0"/>
              <a:t>Очевидец этой сцены Федор Глинка добавляет, что «это живо напоминало приготовление к битве Куликовской».</a:t>
            </a:r>
            <a:endParaRPr lang="ru-RU" sz="1800" dirty="0"/>
          </a:p>
        </p:txBody>
      </p:sp>
      <p:sp>
        <p:nvSpPr>
          <p:cNvPr id="5" name="Содержимое 4"/>
          <p:cNvSpPr>
            <a:spLocks noGrp="1"/>
          </p:cNvSpPr>
          <p:nvPr>
            <p:ph sz="half" idx="1"/>
          </p:nvPr>
        </p:nvSpPr>
        <p:spPr>
          <a:xfrm>
            <a:off x="0" y="2780928"/>
            <a:ext cx="2915816" cy="4077072"/>
          </a:xfrm>
          <a:solidFill>
            <a:schemeClr val="accent2">
              <a:lumMod val="20000"/>
              <a:lumOff val="80000"/>
            </a:schemeClr>
          </a:solidFill>
          <a:ln>
            <a:solidFill>
              <a:schemeClr val="tx1"/>
            </a:solidFill>
          </a:ln>
        </p:spPr>
        <p:txBody>
          <a:bodyPr>
            <a:normAutofit fontScale="55000" lnSpcReduction="20000"/>
          </a:bodyPr>
          <a:lstStyle/>
          <a:p>
            <a:r>
              <a:rPr lang="ru-RU" dirty="0" smtClean="0"/>
              <a:t> </a:t>
            </a:r>
          </a:p>
          <a:p>
            <a:pPr algn="ctr"/>
            <a:r>
              <a:rPr lang="ru-RU" sz="2900" dirty="0" smtClean="0">
                <a:latin typeface="Times New Roman" pitchFamily="18" charset="0"/>
                <a:cs typeface="Times New Roman" pitchFamily="18" charset="0"/>
              </a:rPr>
              <a:t>Икона – святыня русской земли.</a:t>
            </a:r>
          </a:p>
          <a:p>
            <a:r>
              <a:rPr lang="ru-RU" sz="2900" dirty="0" smtClean="0">
                <a:latin typeface="Times New Roman" pitchFamily="18" charset="0"/>
                <a:cs typeface="Times New Roman" pitchFamily="18" charset="0"/>
              </a:rPr>
              <a:t>Смоленск город порубежный, приграничный. Сидя на высоком Соборном смоленском холме, хочется посмотреть в глаза тем безумцам, которые решились атаковать этот город, раскинувшийся на крутых горах. Начиная с 1238 года, в Смоленске побывали татары, литовцы, поляки, французы, немцы. И каждый раз икона помогала его жителям и русским воинам в тяжелых битвах с врагом.</a:t>
            </a:r>
          </a:p>
          <a:p>
            <a:endParaRPr lang="ru-RU" sz="2900" dirty="0">
              <a:latin typeface="Times New Roman" pitchFamily="18" charset="0"/>
              <a:cs typeface="Times New Roman" pitchFamily="18" charset="0"/>
            </a:endParaRPr>
          </a:p>
        </p:txBody>
      </p:sp>
      <p:pic>
        <p:nvPicPr>
          <p:cNvPr id="8" name="Рисунок 7" descr="http://pravprihod.ru/dyn_images/img9849.jpg">
            <a:hlinkClick r:id="rId2" tooltip="&quot;&quot;"/>
          </p:cNvPr>
          <p:cNvPicPr/>
          <p:nvPr/>
        </p:nvPicPr>
        <p:blipFill>
          <a:blip r:embed="rId3" cstate="print"/>
          <a:srcRect/>
          <a:stretch>
            <a:fillRect/>
          </a:stretch>
        </p:blipFill>
        <p:spPr bwMode="auto">
          <a:xfrm>
            <a:off x="0" y="0"/>
            <a:ext cx="2339752" cy="2708920"/>
          </a:xfrm>
          <a:prstGeom prst="rect">
            <a:avLst/>
          </a:prstGeom>
          <a:noFill/>
          <a:ln w="9525">
            <a:solidFill>
              <a:schemeClr val="tx1"/>
            </a:solid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915816" y="476672"/>
            <a:ext cx="5770984" cy="1512168"/>
          </a:xfrm>
          <a:ln w="76200">
            <a:solidFill>
              <a:schemeClr val="bg1"/>
            </a:solidFill>
          </a:ln>
        </p:spPr>
        <p:txBody>
          <a:bodyPr>
            <a:normAutofit/>
          </a:bodyPr>
          <a:lstStyle/>
          <a:p>
            <a:pPr algn="ctr"/>
            <a:r>
              <a:rPr lang="ru-RU" sz="3200" i="1" dirty="0" smtClean="0">
                <a:solidFill>
                  <a:srgbClr val="FFC000"/>
                </a:solidFill>
                <a:effectLst>
                  <a:outerShdw blurRad="38100" dist="38100" dir="2700000" algn="tl">
                    <a:srgbClr val="000000">
                      <a:alpha val="43137"/>
                    </a:srgbClr>
                  </a:outerShdw>
                </a:effectLst>
              </a:rPr>
              <a:t>«Господь шел впереди нас. Он побеждал врагов»… </a:t>
            </a:r>
            <a:br>
              <a:rPr lang="ru-RU" sz="3200" i="1" dirty="0" smtClean="0">
                <a:solidFill>
                  <a:srgbClr val="FFC000"/>
                </a:solidFill>
                <a:effectLst>
                  <a:outerShdw blurRad="38100" dist="38100" dir="2700000" algn="tl">
                    <a:srgbClr val="000000">
                      <a:alpha val="43137"/>
                    </a:srgbClr>
                  </a:outerShdw>
                </a:effectLst>
              </a:rPr>
            </a:br>
            <a:r>
              <a:rPr lang="ru-RU" sz="2400" i="1" dirty="0" smtClean="0">
                <a:solidFill>
                  <a:schemeClr val="tx1"/>
                </a:solidFill>
              </a:rPr>
              <a:t>Император Александр </a:t>
            </a:r>
            <a:endParaRPr lang="ru-RU" sz="2400" i="1" dirty="0">
              <a:solidFill>
                <a:schemeClr val="tx1"/>
              </a:solidFill>
            </a:endParaRPr>
          </a:p>
        </p:txBody>
      </p:sp>
      <p:sp>
        <p:nvSpPr>
          <p:cNvPr id="6" name="Содержимое 5"/>
          <p:cNvSpPr>
            <a:spLocks noGrp="1"/>
          </p:cNvSpPr>
          <p:nvPr>
            <p:ph sz="half" idx="2"/>
          </p:nvPr>
        </p:nvSpPr>
        <p:spPr>
          <a:xfrm>
            <a:off x="2195736" y="2060847"/>
            <a:ext cx="6491064" cy="4797153"/>
          </a:xfrm>
          <a:solidFill>
            <a:schemeClr val="accent2">
              <a:lumMod val="20000"/>
              <a:lumOff val="80000"/>
            </a:schemeClr>
          </a:solidFill>
          <a:ln w="57150">
            <a:solidFill>
              <a:schemeClr val="tx1"/>
            </a:solidFill>
          </a:ln>
        </p:spPr>
        <p:txBody>
          <a:bodyPr>
            <a:normAutofit fontScale="70000" lnSpcReduction="20000"/>
          </a:bodyPr>
          <a:lstStyle/>
          <a:p>
            <a:r>
              <a:rPr lang="ru-RU" sz="2800" b="1" dirty="0" smtClean="0"/>
              <a:t>Сокрушительное поражение, которое непобедимый дотоле Наполеон потерпел в России, взбудоражило весь мир. Никто не ожидал, что «бич вселенной», уже завоевавший Москву, через три месяца, не проиграв в войне ни одного крупного сражения, будет бежать из России и оставит в ее снегах почти всю свою «Великую Армию».</a:t>
            </a:r>
          </a:p>
          <a:p>
            <a:r>
              <a:rPr lang="ru-RU" sz="2800" b="1" dirty="0" smtClean="0"/>
              <a:t>Сами русские были потрясены грандиозностью своей победы. Александр I не посмел объяснить ее ни патриотическим подъемом народа и армии, ни собственной твердостью, а целиком отнес ее к Богу: «Господь шел впереди нас. Он побеждал врагов, а не мы!» На памятной медали в честь 1812 года царь повелел отчеканить: «Не нам, не нам, а имени Твоему!»</a:t>
            </a:r>
            <a:endParaRPr lang="ru-RU" dirty="0"/>
          </a:p>
        </p:txBody>
      </p:sp>
      <p:pic>
        <p:nvPicPr>
          <p:cNvPr id="7" name="Picture 4" descr="http://go.mail.ru/imgpreview?u=http%3A//mitropolia-spb.ru/images/eventarch/2003/events/0410kazan1.jpg&amp;mb=9"/>
          <p:cNvPicPr>
            <a:picLocks noChangeAspect="1" noChangeArrowheads="1"/>
          </p:cNvPicPr>
          <p:nvPr/>
        </p:nvPicPr>
        <p:blipFill>
          <a:blip r:embed="rId2" cstate="print"/>
          <a:srcRect/>
          <a:stretch>
            <a:fillRect/>
          </a:stretch>
        </p:blipFill>
        <p:spPr bwMode="auto">
          <a:xfrm>
            <a:off x="0" y="0"/>
            <a:ext cx="2830513" cy="1981200"/>
          </a:xfrm>
          <a:prstGeom prst="rect">
            <a:avLst/>
          </a:prstGeom>
          <a:noFill/>
          <a:ln w="38100">
            <a:solidFill>
              <a:schemeClr val="tx1"/>
            </a:solidFill>
            <a:miter lim="800000"/>
            <a:headEnd/>
            <a:tailEnd/>
          </a:ln>
        </p:spPr>
      </p:pic>
      <p:pic>
        <p:nvPicPr>
          <p:cNvPr id="35842" name="Picture 2" descr="Картинка 24 из 795">
            <a:hlinkClick r:id="rId3"/>
          </p:cNvPr>
          <p:cNvPicPr>
            <a:picLocks noChangeAspect="1" noChangeArrowheads="1"/>
          </p:cNvPicPr>
          <p:nvPr/>
        </p:nvPicPr>
        <p:blipFill>
          <a:blip r:embed="rId4" cstate="print"/>
          <a:srcRect/>
          <a:stretch>
            <a:fillRect/>
          </a:stretch>
        </p:blipFill>
        <p:spPr bwMode="auto">
          <a:xfrm>
            <a:off x="0" y="4840206"/>
            <a:ext cx="2123728" cy="2017794"/>
          </a:xfrm>
          <a:prstGeom prst="rect">
            <a:avLst/>
          </a:prstGeom>
          <a:noFill/>
          <a:ln w="38100">
            <a:solidFill>
              <a:schemeClr val="bg1"/>
            </a:solidFill>
          </a:ln>
        </p:spPr>
      </p:pic>
      <p:pic>
        <p:nvPicPr>
          <p:cNvPr id="8" name="Рисунок 7" descr="C:\Documents and Settings\Gorgeous\Рабочий стол\c1337c11d8.jpeg"/>
          <p:cNvPicPr/>
          <p:nvPr/>
        </p:nvPicPr>
        <p:blipFill>
          <a:blip r:embed="rId5" cstate="print"/>
          <a:srcRect/>
          <a:stretch>
            <a:fillRect/>
          </a:stretch>
        </p:blipFill>
        <p:spPr bwMode="auto">
          <a:xfrm>
            <a:off x="0" y="2492896"/>
            <a:ext cx="2411760" cy="2016224"/>
          </a:xfrm>
          <a:prstGeom prst="rect">
            <a:avLst/>
          </a:prstGeom>
          <a:noFill/>
          <a:ln w="9525">
            <a:solidFill>
              <a:schemeClr val="tx1"/>
            </a:solid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179512" y="188640"/>
            <a:ext cx="8712968" cy="936104"/>
          </a:xfrm>
          <a:ln w="76200">
            <a:solidFill>
              <a:schemeClr val="bg1"/>
            </a:solidFill>
          </a:ln>
        </p:spPr>
        <p:txBody>
          <a:bodyPr>
            <a:normAutofit/>
          </a:bodyPr>
          <a:lstStyle/>
          <a:p>
            <a:pPr algn="ctr"/>
            <a:r>
              <a:rPr lang="ru-RU" sz="2700" b="1" dirty="0" smtClean="0">
                <a:solidFill>
                  <a:srgbClr val="FFFF00"/>
                </a:solidFill>
              </a:rPr>
              <a:t>С Богом в душе и на устах, </a:t>
            </a:r>
            <a:br>
              <a:rPr lang="ru-RU" sz="2700" b="1" dirty="0" smtClean="0">
                <a:solidFill>
                  <a:srgbClr val="FFFF00"/>
                </a:solidFill>
              </a:rPr>
            </a:br>
            <a:r>
              <a:rPr lang="ru-RU" sz="2700" b="1" dirty="0" smtClean="0">
                <a:solidFill>
                  <a:srgbClr val="FFFF00"/>
                </a:solidFill>
              </a:rPr>
              <a:t>с медалями за доблесть – на груди</a:t>
            </a:r>
            <a:endParaRPr lang="ru-RU" sz="2700" b="1" dirty="0">
              <a:solidFill>
                <a:srgbClr val="FFFF00"/>
              </a:solidFill>
            </a:endParaRPr>
          </a:p>
        </p:txBody>
      </p:sp>
      <p:sp>
        <p:nvSpPr>
          <p:cNvPr id="9" name="Текст 8"/>
          <p:cNvSpPr>
            <a:spLocks noGrp="1"/>
          </p:cNvSpPr>
          <p:nvPr>
            <p:ph type="body" idx="1"/>
          </p:nvPr>
        </p:nvSpPr>
        <p:spPr>
          <a:xfrm>
            <a:off x="395536" y="1268760"/>
            <a:ext cx="3888432" cy="720080"/>
          </a:xfrm>
          <a:solidFill>
            <a:schemeClr val="accent2"/>
          </a:solidFill>
          <a:ln w="38100">
            <a:solidFill>
              <a:schemeClr val="tx1"/>
            </a:solidFill>
          </a:ln>
        </p:spPr>
        <p:txBody>
          <a:bodyPr/>
          <a:lstStyle/>
          <a:p>
            <a:pPr algn="ctr"/>
            <a:r>
              <a:rPr lang="ru-RU" sz="2000" dirty="0" smtClean="0">
                <a:solidFill>
                  <a:schemeClr val="tx1"/>
                </a:solidFill>
              </a:rPr>
              <a:t>РПЦ в Отечественной </a:t>
            </a:r>
          </a:p>
          <a:p>
            <a:pPr algn="ctr"/>
            <a:r>
              <a:rPr lang="ru-RU" sz="2000" dirty="0" smtClean="0">
                <a:solidFill>
                  <a:schemeClr val="tx1"/>
                </a:solidFill>
              </a:rPr>
              <a:t>войне 1812 г.</a:t>
            </a:r>
            <a:endParaRPr lang="ru-RU" sz="2000" dirty="0">
              <a:solidFill>
                <a:schemeClr val="tx1"/>
              </a:solidFill>
            </a:endParaRPr>
          </a:p>
        </p:txBody>
      </p:sp>
      <p:sp>
        <p:nvSpPr>
          <p:cNvPr id="11" name="Текст 10"/>
          <p:cNvSpPr>
            <a:spLocks noGrp="1"/>
          </p:cNvSpPr>
          <p:nvPr>
            <p:ph type="body" sz="half" idx="3"/>
          </p:nvPr>
        </p:nvSpPr>
        <p:spPr>
          <a:xfrm>
            <a:off x="4427984" y="1268761"/>
            <a:ext cx="4320481" cy="504055"/>
          </a:xfrm>
          <a:solidFill>
            <a:schemeClr val="accent2"/>
          </a:solidFill>
          <a:ln w="38100">
            <a:solidFill>
              <a:schemeClr val="tx1"/>
            </a:solidFill>
          </a:ln>
        </p:spPr>
        <p:txBody>
          <a:bodyPr/>
          <a:lstStyle/>
          <a:p>
            <a:r>
              <a:rPr lang="ru-RU" dirty="0" smtClean="0">
                <a:solidFill>
                  <a:schemeClr val="tx1"/>
                </a:solidFill>
              </a:rPr>
              <a:t>Саратовское духовенство</a:t>
            </a:r>
            <a:endParaRPr lang="ru-RU" dirty="0">
              <a:solidFill>
                <a:schemeClr val="tx1"/>
              </a:solidFill>
            </a:endParaRPr>
          </a:p>
        </p:txBody>
      </p:sp>
      <p:sp>
        <p:nvSpPr>
          <p:cNvPr id="10" name="Содержимое 9"/>
          <p:cNvSpPr>
            <a:spLocks noGrp="1"/>
          </p:cNvSpPr>
          <p:nvPr>
            <p:ph sz="quarter" idx="2"/>
          </p:nvPr>
        </p:nvSpPr>
        <p:spPr>
          <a:xfrm>
            <a:off x="0" y="2060848"/>
            <a:ext cx="4355976" cy="4797152"/>
          </a:xfrm>
          <a:solidFill>
            <a:schemeClr val="accent2">
              <a:lumMod val="20000"/>
              <a:lumOff val="80000"/>
            </a:schemeClr>
          </a:solidFill>
          <a:ln w="38100">
            <a:solidFill>
              <a:schemeClr val="tx1"/>
            </a:solidFill>
          </a:ln>
        </p:spPr>
        <p:txBody>
          <a:bodyPr>
            <a:normAutofit fontScale="70000" lnSpcReduction="20000"/>
          </a:bodyPr>
          <a:lstStyle/>
          <a:p>
            <a:r>
              <a:rPr lang="ru-RU" sz="2400" b="1" dirty="0" smtClean="0"/>
              <a:t> </a:t>
            </a:r>
            <a:r>
              <a:rPr lang="ru-RU" sz="2400" dirty="0" smtClean="0"/>
              <a:t>Во время войны 1812 г. духовное сословие проявило себя всесторонне: участвовало в военных действиях (это прежде всего относится к военному духовенству), внесло определенный материальный вклад в организацию народного ополчения и отчасти личный - в партизанскую войну, проводило </a:t>
            </a:r>
            <a:r>
              <a:rPr lang="ru-RU" sz="2400" dirty="0" err="1" smtClean="0"/>
              <a:t>анти-наполеоновскую</a:t>
            </a:r>
            <a:r>
              <a:rPr lang="ru-RU" sz="2400" dirty="0" smtClean="0"/>
              <a:t> церковную проповедь, направленную на поддержание морального духа армии и народа, их религиозно- патриотического настроения. Они взяли на себя обязанности по обнародованию на местах правительственных материалов и указов, поднимали вопрос о сборе средств на организацию народного ополчения, спасали церковное имущество при приближении неприятеля и т.д.</a:t>
            </a:r>
            <a:endParaRPr lang="ru-RU" dirty="0"/>
          </a:p>
        </p:txBody>
      </p:sp>
      <p:sp>
        <p:nvSpPr>
          <p:cNvPr id="12" name="Содержимое 11"/>
          <p:cNvSpPr>
            <a:spLocks noGrp="1"/>
          </p:cNvSpPr>
          <p:nvPr>
            <p:ph sz="quarter" idx="4"/>
          </p:nvPr>
        </p:nvSpPr>
        <p:spPr>
          <a:xfrm>
            <a:off x="4427984" y="1844824"/>
            <a:ext cx="4320480" cy="5013176"/>
          </a:xfrm>
          <a:solidFill>
            <a:schemeClr val="accent2">
              <a:lumMod val="20000"/>
              <a:lumOff val="80000"/>
            </a:schemeClr>
          </a:solidFill>
          <a:ln w="38100">
            <a:solidFill>
              <a:schemeClr val="tx1"/>
            </a:solidFill>
          </a:ln>
        </p:spPr>
        <p:txBody>
          <a:bodyPr>
            <a:noAutofit/>
          </a:bodyPr>
          <a:lstStyle/>
          <a:p>
            <a:pPr marL="73025"/>
            <a:r>
              <a:rPr lang="ru-RU" sz="1600" dirty="0" smtClean="0"/>
              <a:t>1.Очкин Василий Яковлевич, из духовного звания, вступил на службу в 1803 г. Ст. медик дивизии в чине надворного советника.</a:t>
            </a:r>
          </a:p>
          <a:p>
            <a:pPr marL="73025"/>
            <a:r>
              <a:rPr lang="ru-RU" sz="1600" dirty="0" smtClean="0"/>
              <a:t>2.Комаров Петр  Иванович, из духовного звания. Вступил в ополчение в 1812 г. поручиком. Отличился в сражении при г. Полоцке.</a:t>
            </a:r>
          </a:p>
          <a:p>
            <a:pPr marL="73025"/>
            <a:r>
              <a:rPr lang="ru-RU" sz="1600" dirty="0" smtClean="0"/>
              <a:t>3.Алексеев Гаврила Алексеевич, из духовного сословия, вступил на службу рядовым в 1798 г. Уволен с чипом подполковника.</a:t>
            </a:r>
          </a:p>
          <a:p>
            <a:pPr marL="73025"/>
            <a:r>
              <a:rPr lang="ru-RU" sz="1600" dirty="0" smtClean="0"/>
              <a:t>4.Эргин Пантелей Яковлевич, из духовного звания, вступил на службу в 1789 г. Дошел до Парижа.</a:t>
            </a:r>
          </a:p>
          <a:p>
            <a:pPr marL="73025"/>
            <a:r>
              <a:rPr lang="ru-RU" sz="1600" dirty="0" smtClean="0"/>
              <a:t>5.Иванов Лев Иванович, из церковных детей, вступил на службу рядовым в 1797 г. Уволен по болезни с чином поручика.</a:t>
            </a:r>
          </a:p>
          <a:p>
            <a:endParaRPr lang="ru-RU" sz="16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07904" y="0"/>
            <a:ext cx="5436096" cy="1143000"/>
          </a:xfrm>
          <a:ln w="76200">
            <a:solidFill>
              <a:schemeClr val="bg1"/>
            </a:solidFill>
          </a:ln>
        </p:spPr>
        <p:txBody>
          <a:bodyPr/>
          <a:lstStyle/>
          <a:p>
            <a:pPr algn="ctr">
              <a:defRPr/>
            </a:pPr>
            <a:r>
              <a:rPr lang="ru-RU" sz="2400" b="1" dirty="0" smtClean="0">
                <a:solidFill>
                  <a:srgbClr val="FFFF00"/>
                </a:solidFill>
                <a:effectLst>
                  <a:outerShdw blurRad="38100" dist="38100" dir="2700000" algn="tl">
                    <a:srgbClr val="000000">
                      <a:alpha val="43137"/>
                    </a:srgbClr>
                  </a:outerShdw>
                </a:effectLst>
              </a:rPr>
              <a:t>Храмы в честь победы над Наполеоном </a:t>
            </a:r>
            <a:br>
              <a:rPr lang="ru-RU" sz="2400" b="1" dirty="0" smtClean="0">
                <a:solidFill>
                  <a:srgbClr val="FFFF00"/>
                </a:solidFill>
                <a:effectLst>
                  <a:outerShdw blurRad="38100" dist="38100" dir="2700000" algn="tl">
                    <a:srgbClr val="000000">
                      <a:alpha val="43137"/>
                    </a:srgbClr>
                  </a:outerShdw>
                </a:effectLst>
              </a:rPr>
            </a:br>
            <a:r>
              <a:rPr lang="ru-RU" sz="2400" b="1" dirty="0" smtClean="0">
                <a:solidFill>
                  <a:srgbClr val="FFFF00"/>
                </a:solidFill>
                <a:effectLst>
                  <a:outerShdw blurRad="38100" dist="38100" dir="2700000" algn="tl">
                    <a:srgbClr val="000000">
                      <a:alpha val="43137"/>
                    </a:srgbClr>
                  </a:outerShdw>
                </a:effectLst>
              </a:rPr>
              <a:t>на Саратовской земле</a:t>
            </a:r>
            <a:endParaRPr lang="ru-RU" sz="2400" b="1" dirty="0">
              <a:solidFill>
                <a:srgbClr val="FFFF00"/>
              </a:solidFill>
              <a:effectLst>
                <a:outerShdw blurRad="38100" dist="38100" dir="2700000" algn="tl">
                  <a:srgbClr val="000000">
                    <a:alpha val="43137"/>
                  </a:srgbClr>
                </a:outerShdw>
              </a:effectLst>
            </a:endParaRPr>
          </a:p>
        </p:txBody>
      </p:sp>
      <p:sp>
        <p:nvSpPr>
          <p:cNvPr id="32771" name="Содержимое 2"/>
          <p:cNvSpPr>
            <a:spLocks noGrp="1"/>
          </p:cNvSpPr>
          <p:nvPr>
            <p:ph sz="half" idx="1"/>
          </p:nvPr>
        </p:nvSpPr>
        <p:spPr>
          <a:xfrm>
            <a:off x="0" y="2276872"/>
            <a:ext cx="4067944" cy="4581128"/>
          </a:xfrm>
          <a:solidFill>
            <a:schemeClr val="accent2">
              <a:lumMod val="20000"/>
              <a:lumOff val="80000"/>
            </a:schemeClr>
          </a:solidFill>
          <a:ln w="38100">
            <a:solidFill>
              <a:schemeClr val="tx1"/>
            </a:solidFill>
          </a:ln>
        </p:spPr>
        <p:txBody>
          <a:bodyPr>
            <a:noAutofit/>
          </a:bodyPr>
          <a:lstStyle/>
          <a:p>
            <a:r>
              <a:rPr lang="ru-RU" sz="1400" b="1" dirty="0" err="1" smtClean="0">
                <a:latin typeface="Verdana" pitchFamily="34" charset="0"/>
              </a:rPr>
              <a:t>Александро-Невский</a:t>
            </a:r>
            <a:r>
              <a:rPr lang="ru-RU" sz="1400" b="1" dirty="0" smtClean="0">
                <a:latin typeface="Verdana" pitchFamily="34" charset="0"/>
              </a:rPr>
              <a:t> кафедральный собор в Саратове был построен на средства от пожертвований в 1815 - 1825 гг. и стоял на главной площади города - Соборной. Собор сооружён в память победы в Отечественной войне 1812 г. и участия в ней саратовского ополчения. В храме хранились боевые знамёна ополченцев и другие реликвии. Мемориальный характер храма подчёркивала его классическая строгая архитектура: фронтоны, портики, колонны усиливали его предназначение. В соборе совершались молебны при отправке на фронт саратовских новобранцев. Сейчас на его месте находится стадион.</a:t>
            </a:r>
            <a:endParaRPr lang="ru-RU" sz="1400" dirty="0" smtClean="0"/>
          </a:p>
        </p:txBody>
      </p:sp>
      <p:sp>
        <p:nvSpPr>
          <p:cNvPr id="32772" name="Содержимое 3"/>
          <p:cNvSpPr>
            <a:spLocks noGrp="1"/>
          </p:cNvSpPr>
          <p:nvPr>
            <p:ph sz="half" idx="2"/>
          </p:nvPr>
        </p:nvSpPr>
        <p:spPr>
          <a:xfrm>
            <a:off x="4067944" y="1268760"/>
            <a:ext cx="5076056" cy="3888432"/>
          </a:xfrm>
          <a:solidFill>
            <a:schemeClr val="accent3">
              <a:lumMod val="20000"/>
              <a:lumOff val="80000"/>
            </a:schemeClr>
          </a:solidFill>
          <a:ln w="38100">
            <a:solidFill>
              <a:schemeClr val="tx1"/>
            </a:solidFill>
          </a:ln>
        </p:spPr>
        <p:txBody>
          <a:bodyPr>
            <a:normAutofit/>
          </a:bodyPr>
          <a:lstStyle/>
          <a:p>
            <a:r>
              <a:rPr lang="ru-RU" sz="1400" b="1" dirty="0" smtClean="0">
                <a:latin typeface="Verdana" pitchFamily="34" charset="0"/>
              </a:rPr>
              <a:t>В 1834 году в с. Золотом тщаниями прихожан и саратовского губернатора А. Д. Панчулидзева был построен Свято-Троицкий собор в честь победы России в </a:t>
            </a:r>
            <a:r>
              <a:rPr lang="ru-RU" sz="1400" b="1" dirty="0" smtClean="0">
                <a:latin typeface="Verdana" pitchFamily="34" charset="0"/>
                <a:hlinkClick r:id="rId2" action="ppaction://hlinkfile" tooltip="Отечественная война 1812 года"/>
              </a:rPr>
              <a:t>Отечественной войне 1812 года</a:t>
            </a:r>
            <a:r>
              <a:rPr lang="ru-RU" sz="1400" b="1" dirty="0" smtClean="0">
                <a:latin typeface="Verdana" pitchFamily="34" charset="0"/>
              </a:rPr>
              <a:t>. Приделы в </a:t>
            </a:r>
            <a:r>
              <a:rPr lang="ru-RU" sz="1400" b="1" dirty="0" err="1" smtClean="0">
                <a:latin typeface="Verdana" pitchFamily="34" charset="0"/>
              </a:rPr>
              <a:t>трехпрестольном</a:t>
            </a:r>
            <a:r>
              <a:rPr lang="ru-RU" sz="1400" b="1" dirty="0" smtClean="0">
                <a:latin typeface="Verdana" pitchFamily="34" charset="0"/>
              </a:rPr>
              <a:t> каменном Троицком храме были освящены во имя святителя </a:t>
            </a:r>
            <a:r>
              <a:rPr lang="ru-RU" sz="1400" b="1" dirty="0" smtClean="0">
                <a:latin typeface="Verdana" pitchFamily="34" charset="0"/>
                <a:hlinkClick r:id="rId3" action="ppaction://hlinkfile" tooltip="Николай Чудотворец"/>
              </a:rPr>
              <a:t>Николая Чудотворца</a:t>
            </a:r>
            <a:r>
              <a:rPr lang="ru-RU" sz="1400" b="1" dirty="0" smtClean="0">
                <a:latin typeface="Verdana" pitchFamily="34" charset="0"/>
              </a:rPr>
              <a:t> и в честь Успения Пресвятой Богородицы. Здание по своей красоте, росписи и утвари превосходило многие соборы губернских городов. В период послереволюционных гонений на веру храм практически не пострадал и в 1989 году был вновь открыт.</a:t>
            </a:r>
          </a:p>
          <a:p>
            <a:endParaRPr lang="ru-RU" dirty="0" smtClean="0"/>
          </a:p>
        </p:txBody>
      </p:sp>
      <p:pic>
        <p:nvPicPr>
          <p:cNvPr id="32773" name="Picture 2" descr="http://saratov.ru/upload/medialibrary/fa7/fa7f0f356803148b0aac42c2fc35d04c.jpg">
            <a:hlinkClick r:id="rId4"/>
          </p:cNvPr>
          <p:cNvPicPr>
            <a:picLocks noChangeAspect="1" noChangeArrowheads="1"/>
          </p:cNvPicPr>
          <p:nvPr/>
        </p:nvPicPr>
        <p:blipFill>
          <a:blip r:embed="rId5" cstate="print"/>
          <a:srcRect/>
          <a:stretch>
            <a:fillRect/>
          </a:stretch>
        </p:blipFill>
        <p:spPr bwMode="auto">
          <a:xfrm>
            <a:off x="0" y="0"/>
            <a:ext cx="3563888" cy="2220830"/>
          </a:xfrm>
          <a:prstGeom prst="rect">
            <a:avLst/>
          </a:prstGeom>
          <a:noFill/>
          <a:ln w="57150">
            <a:solidFill>
              <a:schemeClr val="tx1"/>
            </a:solidFill>
            <a:miter lim="800000"/>
            <a:headEnd/>
            <a:tailEnd/>
          </a:ln>
        </p:spPr>
      </p:pic>
      <p:pic>
        <p:nvPicPr>
          <p:cNvPr id="32774" name="Picture 2" descr="Файл:Zolotoje.jpg">
            <a:hlinkClick r:id="rId6"/>
          </p:cNvPr>
          <p:cNvPicPr>
            <a:picLocks noChangeAspect="1" noChangeArrowheads="1"/>
          </p:cNvPicPr>
          <p:nvPr/>
        </p:nvPicPr>
        <p:blipFill>
          <a:blip r:embed="rId7" cstate="print"/>
          <a:srcRect/>
          <a:stretch>
            <a:fillRect/>
          </a:stretch>
        </p:blipFill>
        <p:spPr bwMode="auto">
          <a:xfrm>
            <a:off x="6084168" y="4563126"/>
            <a:ext cx="3059832" cy="2294874"/>
          </a:xfrm>
          <a:prstGeom prst="rect">
            <a:avLst/>
          </a:prstGeom>
          <a:noFill/>
          <a:ln w="76200">
            <a:solidFill>
              <a:schemeClr val="tx1"/>
            </a:solid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716016" y="332656"/>
            <a:ext cx="4114800" cy="2952328"/>
          </a:xfrm>
          <a:ln w="76200">
            <a:solidFill>
              <a:schemeClr val="tx1"/>
            </a:solidFill>
          </a:ln>
        </p:spPr>
        <p:txBody>
          <a:bodyPr/>
          <a:lstStyle/>
          <a:p>
            <a:pPr algn="ctr" eaLnBrk="1" fontAlgn="auto" hangingPunct="1">
              <a:spcAft>
                <a:spcPts val="0"/>
              </a:spcAft>
              <a:defRPr/>
            </a:pPr>
            <a:r>
              <a:rPr lang="ru-RU" sz="3200" dirty="0" smtClean="0">
                <a:solidFill>
                  <a:srgbClr val="FFFF00"/>
                </a:solidFill>
              </a:rPr>
              <a:t>ХХ в.Великая Отечественная война: </a:t>
            </a:r>
            <a:br>
              <a:rPr lang="ru-RU" sz="3200" dirty="0" smtClean="0">
                <a:solidFill>
                  <a:srgbClr val="FFFF00"/>
                </a:solidFill>
              </a:rPr>
            </a:br>
            <a:r>
              <a:rPr lang="ru-RU" sz="3200" dirty="0" smtClean="0">
                <a:solidFill>
                  <a:srgbClr val="FFFF00"/>
                </a:solidFill>
              </a:rPr>
              <a:t>на войне атеистов не бывает</a:t>
            </a:r>
            <a:endParaRPr lang="ru-RU" sz="3200" dirty="0">
              <a:solidFill>
                <a:srgbClr val="FFFF00"/>
              </a:solidFill>
            </a:endParaRPr>
          </a:p>
        </p:txBody>
      </p:sp>
      <p:sp>
        <p:nvSpPr>
          <p:cNvPr id="35843" name="Текст 3"/>
          <p:cNvSpPr>
            <a:spLocks noGrp="1"/>
          </p:cNvSpPr>
          <p:nvPr>
            <p:ph type="body" idx="1"/>
          </p:nvPr>
        </p:nvSpPr>
        <p:spPr>
          <a:xfrm>
            <a:off x="467544" y="3356992"/>
            <a:ext cx="8136904" cy="3501008"/>
          </a:xfrm>
          <a:solidFill>
            <a:schemeClr val="accent3">
              <a:lumMod val="20000"/>
              <a:lumOff val="80000"/>
            </a:schemeClr>
          </a:solidFill>
          <a:ln w="76200">
            <a:solidFill>
              <a:schemeClr val="bg1"/>
            </a:solidFill>
          </a:ln>
        </p:spPr>
        <p:txBody>
          <a:bodyPr>
            <a:normAutofit fontScale="92500" lnSpcReduction="20000"/>
          </a:bodyPr>
          <a:lstStyle/>
          <a:p>
            <a:pPr marL="73025" algn="ctr" eaLnBrk="1" hangingPunct="1"/>
            <a:r>
              <a:rPr lang="ru-RU" b="1" dirty="0" smtClean="0">
                <a:solidFill>
                  <a:schemeClr val="bg1"/>
                </a:solidFill>
                <a:effectLst>
                  <a:outerShdw blurRad="38100" dist="38100" dir="2700000" algn="tl">
                    <a:srgbClr val="000000">
                      <a:alpha val="43137"/>
                    </a:srgbClr>
                  </a:outerShdw>
                </a:effectLst>
              </a:rPr>
              <a:t>Нательный крест на одной цепочке с жетоном «смертника», спрятанная в нагрудный карман гимнастерки </a:t>
            </a:r>
            <a:r>
              <a:rPr lang="ru-RU" b="1" dirty="0" err="1" smtClean="0">
                <a:solidFill>
                  <a:schemeClr val="bg1"/>
                </a:solidFill>
                <a:effectLst>
                  <a:outerShdw blurRad="38100" dist="38100" dir="2700000" algn="tl">
                    <a:srgbClr val="000000">
                      <a:alpha val="43137"/>
                    </a:srgbClr>
                  </a:outerShdw>
                </a:effectLst>
              </a:rPr>
              <a:t>иконочка</a:t>
            </a:r>
            <a:r>
              <a:rPr lang="ru-RU" b="1" dirty="0" smtClean="0">
                <a:solidFill>
                  <a:schemeClr val="bg1"/>
                </a:solidFill>
                <a:effectLst>
                  <a:outerShdw blurRad="38100" dist="38100" dir="2700000" algn="tl">
                    <a:srgbClr val="000000">
                      <a:alpha val="43137"/>
                    </a:srgbClr>
                  </a:outerShdw>
                </a:effectLst>
              </a:rPr>
              <a:t> Божией Матери, переписанный дрожащей рукой девяностый псалом «</a:t>
            </a:r>
            <a:r>
              <a:rPr lang="ru-RU" b="1" dirty="0" err="1" smtClean="0">
                <a:solidFill>
                  <a:schemeClr val="bg1"/>
                </a:solidFill>
                <a:effectLst>
                  <a:outerShdw blurRad="38100" dist="38100" dir="2700000" algn="tl">
                    <a:srgbClr val="000000">
                      <a:alpha val="43137"/>
                    </a:srgbClr>
                  </a:outerShdw>
                </a:effectLst>
              </a:rPr>
              <a:t>Живый</a:t>
            </a:r>
            <a:r>
              <a:rPr lang="ru-RU" b="1" dirty="0" smtClean="0">
                <a:solidFill>
                  <a:schemeClr val="bg1"/>
                </a:solidFill>
                <a:effectLst>
                  <a:outerShdw blurRad="38100" dist="38100" dir="2700000" algn="tl">
                    <a:srgbClr val="000000">
                      <a:alpha val="43137"/>
                    </a:srgbClr>
                  </a:outerShdw>
                </a:effectLst>
              </a:rPr>
              <a:t> в помощи </a:t>
            </a:r>
            <a:r>
              <a:rPr lang="ru-RU" b="1" dirty="0" err="1" smtClean="0">
                <a:solidFill>
                  <a:schemeClr val="bg1"/>
                </a:solidFill>
                <a:effectLst>
                  <a:outerShdw blurRad="38100" dist="38100" dir="2700000" algn="tl">
                    <a:srgbClr val="000000">
                      <a:alpha val="43137"/>
                    </a:srgbClr>
                  </a:outerShdw>
                </a:effectLst>
              </a:rPr>
              <a:t>Вышняго</a:t>
            </a:r>
            <a:r>
              <a:rPr lang="ru-RU" b="1" dirty="0" smtClean="0">
                <a:solidFill>
                  <a:schemeClr val="bg1"/>
                </a:solidFill>
                <a:effectLst>
                  <a:outerShdw blurRad="38100" dist="38100" dir="2700000" algn="tl">
                    <a:srgbClr val="000000">
                      <a:alpha val="43137"/>
                    </a:srgbClr>
                  </a:outerShdw>
                </a:effectLst>
              </a:rPr>
              <a:t>», который солдаты называли «живые помощи»,– полуистлевшие свидетельства веры поисковики находят на полях сражений вместе с партбилетами и комсомольскими значками. А сколько рассказов «как Бог спас» передавались из уст в уста. Как, уходя в разведку, шептали: «С Богом!», как молились втайне перед началом наступления и крестились уже в открытую, поднимаясь в атаку, и как пронзало </a:t>
            </a:r>
            <a:r>
              <a:rPr lang="ru-RU" b="1" dirty="0" err="1" smtClean="0">
                <a:solidFill>
                  <a:schemeClr val="bg1"/>
                </a:solidFill>
                <a:effectLst>
                  <a:outerShdw blurRad="38100" dist="38100" dir="2700000" algn="tl">
                    <a:srgbClr val="000000">
                      <a:alpha val="43137"/>
                    </a:srgbClr>
                  </a:outerShdw>
                </a:effectLst>
              </a:rPr>
              <a:t>радиоэфир</a:t>
            </a:r>
            <a:r>
              <a:rPr lang="ru-RU" b="1" dirty="0" smtClean="0">
                <a:solidFill>
                  <a:schemeClr val="bg1"/>
                </a:solidFill>
                <a:effectLst>
                  <a:outerShdw blurRad="38100" dist="38100" dir="2700000" algn="tl">
                    <a:srgbClr val="000000">
                      <a:alpha val="43137"/>
                    </a:srgbClr>
                  </a:outerShdw>
                </a:effectLst>
              </a:rPr>
              <a:t> предсмертное: «Господи, помилуй!». Хорошо известен афоризм: «На войне атеистов не бывает»...</a:t>
            </a:r>
          </a:p>
        </p:txBody>
      </p:sp>
      <p:pic>
        <p:nvPicPr>
          <p:cNvPr id="4" name="Picture 4" descr="Священник Дмитрий Орловский благословляет советских бойцов перед боем"/>
          <p:cNvPicPr>
            <a:picLocks noChangeAspect="1" noChangeArrowheads="1"/>
          </p:cNvPicPr>
          <p:nvPr/>
        </p:nvPicPr>
        <p:blipFill>
          <a:blip r:embed="rId2" cstate="print"/>
          <a:srcRect/>
          <a:stretch>
            <a:fillRect/>
          </a:stretch>
        </p:blipFill>
        <p:spPr bwMode="auto">
          <a:xfrm>
            <a:off x="323528" y="332656"/>
            <a:ext cx="4211960" cy="2958610"/>
          </a:xfrm>
          <a:prstGeom prst="rect">
            <a:avLst/>
          </a:prstGeom>
          <a:noFill/>
          <a:ln w="76200">
            <a:solidFill>
              <a:schemeClr val="tx1"/>
            </a:solid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23528" y="404664"/>
            <a:ext cx="6192688" cy="864096"/>
          </a:xfrm>
          <a:noFill/>
        </p:spPr>
        <p:txBody>
          <a:bodyPr>
            <a:noAutofit/>
          </a:bodyPr>
          <a:lstStyle/>
          <a:p>
            <a:pPr algn="ctr"/>
            <a:r>
              <a:rPr lang="ru-RU" sz="3200" dirty="0" smtClean="0">
                <a:solidFill>
                  <a:schemeClr val="bg1"/>
                </a:solidFill>
              </a:rPr>
              <a:t/>
            </a:r>
            <a:br>
              <a:rPr lang="ru-RU" sz="3200" dirty="0" smtClean="0">
                <a:solidFill>
                  <a:schemeClr val="bg1"/>
                </a:solidFill>
              </a:rPr>
            </a:br>
            <a:r>
              <a:rPr lang="ru-RU" sz="3200" dirty="0" smtClean="0">
                <a:solidFill>
                  <a:srgbClr val="FFFF00"/>
                </a:solidFill>
                <a:latin typeface="Arial Black" pitchFamily="34" charset="0"/>
              </a:rPr>
              <a:t>РПК в годы Великой Отечественной</a:t>
            </a:r>
            <a:endParaRPr lang="ru-RU" sz="3200" dirty="0">
              <a:solidFill>
                <a:srgbClr val="FFFF00"/>
              </a:solidFill>
              <a:latin typeface="Arial Black" pitchFamily="34" charset="0"/>
            </a:endParaRPr>
          </a:p>
        </p:txBody>
      </p:sp>
      <p:sp>
        <p:nvSpPr>
          <p:cNvPr id="5" name="Содержимое 4"/>
          <p:cNvSpPr>
            <a:spLocks noGrp="1"/>
          </p:cNvSpPr>
          <p:nvPr>
            <p:ph sz="half" idx="1"/>
          </p:nvPr>
        </p:nvSpPr>
        <p:spPr>
          <a:xfrm>
            <a:off x="323528" y="1340768"/>
            <a:ext cx="4536504" cy="5517232"/>
          </a:xfrm>
          <a:solidFill>
            <a:schemeClr val="accent3">
              <a:lumMod val="20000"/>
              <a:lumOff val="80000"/>
            </a:schemeClr>
          </a:solidFill>
          <a:ln w="38100">
            <a:solidFill>
              <a:schemeClr val="tx1"/>
            </a:solidFill>
          </a:ln>
        </p:spPr>
        <p:txBody>
          <a:bodyPr>
            <a:normAutofit fontScale="62500" lnSpcReduction="20000"/>
          </a:bodyPr>
          <a:lstStyle/>
          <a:p>
            <a:r>
              <a:rPr lang="ru-RU" sz="2800" dirty="0" smtClean="0"/>
              <a:t>О том, что Сталин обратился к народу с сообщением о нападении фашисткой Германии  </a:t>
            </a:r>
            <a:r>
              <a:rPr lang="ru-RU" sz="2800" dirty="0" err="1" smtClean="0"/>
              <a:t>по-церковному</a:t>
            </a:r>
            <a:r>
              <a:rPr lang="ru-RU" sz="2800" dirty="0" smtClean="0"/>
              <a:t> – «братья и сестры», знают многие. Немало разговоров о том, что  в самые  тяжелые дни битвы за Москву Узнав о нападении фашисткой Германии, патриарший местоблюститель митрополит Московский и Коломенский Сергий (</a:t>
            </a:r>
            <a:r>
              <a:rPr lang="ru-RU" sz="2800" dirty="0" err="1" smtClean="0"/>
              <a:t>Страгородский</a:t>
            </a:r>
            <a:r>
              <a:rPr lang="ru-RU" sz="2800" dirty="0" smtClean="0"/>
              <a:t>) благословил верующих на борьбу с фашистским захватчиком. Свое «Послание пастырям и </a:t>
            </a:r>
            <a:r>
              <a:rPr lang="ru-RU" sz="2800" dirty="0" err="1" smtClean="0"/>
              <a:t>пасомым</a:t>
            </a:r>
            <a:r>
              <a:rPr lang="ru-RU" sz="2800" dirty="0" smtClean="0"/>
              <a:t> Христовой Православной Церкви» он сам напечатал на пишущей машинке и обратился с ним к народу. Он сделал это раньше, чем И.Сталин.</a:t>
            </a:r>
            <a:r>
              <a:rPr lang="ru-RU" sz="2800" b="1" dirty="0" smtClean="0"/>
              <a:t> </a:t>
            </a:r>
          </a:p>
          <a:p>
            <a:r>
              <a:rPr lang="ru-RU" sz="2800" b="1" dirty="0" smtClean="0"/>
              <a:t>В послании Владыки Сергия были пророческие слова: «Господь нам дарует победу». Победа над фашистской Германией была одержана. И это была не только победа русского оружия, а прежде всего – духа народного.</a:t>
            </a:r>
            <a:endParaRPr lang="ru-RU" dirty="0"/>
          </a:p>
        </p:txBody>
      </p:sp>
      <p:sp>
        <p:nvSpPr>
          <p:cNvPr id="6" name="Содержимое 5"/>
          <p:cNvSpPr>
            <a:spLocks noGrp="1"/>
          </p:cNvSpPr>
          <p:nvPr>
            <p:ph sz="half" idx="2"/>
          </p:nvPr>
        </p:nvSpPr>
        <p:spPr>
          <a:xfrm>
            <a:off x="4932040" y="1916832"/>
            <a:ext cx="3754760" cy="4941168"/>
          </a:xfrm>
          <a:solidFill>
            <a:schemeClr val="accent2">
              <a:lumMod val="20000"/>
              <a:lumOff val="80000"/>
            </a:schemeClr>
          </a:solidFill>
          <a:ln w="38100">
            <a:solidFill>
              <a:schemeClr val="tx1"/>
            </a:solidFill>
          </a:ln>
        </p:spPr>
        <p:txBody>
          <a:bodyPr>
            <a:normAutofit fontScale="62500" lnSpcReduction="20000"/>
          </a:bodyPr>
          <a:lstStyle/>
          <a:p>
            <a:r>
              <a:rPr lang="ru-RU" sz="2800" dirty="0" smtClean="0"/>
              <a:t>Никто точно не скажет, сколько их было, шедших в бой без рясы и крестов, в солдатской шинели, с винтовкой в руке и молитвой на устах. Статистики никто не вел. Но батюшки не просто сражались, защищая свою веру и Отечество, а еще и получали награды – почти сорок священнослужителей были награждены медалями «За оборону Ленинграда» и «За оборону Москвы», более пятидесяти – «За доблестный труд во время войны», несколько десятков – медалью «Партизану Великой Отечественной войны». А скольких еще награды обходили стороной?</a:t>
            </a:r>
          </a:p>
          <a:p>
            <a:endParaRPr lang="ru-RU" dirty="0"/>
          </a:p>
        </p:txBody>
      </p:sp>
      <p:pic>
        <p:nvPicPr>
          <p:cNvPr id="7" name="Рисунок 3" descr="Батюшка"/>
          <p:cNvPicPr>
            <a:picLocks noChangeAspect="1" noChangeArrowheads="1"/>
          </p:cNvPicPr>
          <p:nvPr/>
        </p:nvPicPr>
        <p:blipFill>
          <a:blip r:embed="rId2" cstate="print"/>
          <a:srcRect/>
          <a:stretch>
            <a:fillRect/>
          </a:stretch>
        </p:blipFill>
        <p:spPr bwMode="auto">
          <a:xfrm>
            <a:off x="6621909" y="0"/>
            <a:ext cx="2522091" cy="1826749"/>
          </a:xfrm>
          <a:prstGeom prst="rect">
            <a:avLst/>
          </a:prstGeom>
          <a:noFill/>
          <a:ln w="76200">
            <a:solidFill>
              <a:schemeClr val="tx1"/>
            </a:solid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340768"/>
          </a:xfrm>
        </p:spPr>
        <p:txBody>
          <a:bodyPr/>
          <a:lstStyle/>
          <a:p>
            <a:pPr algn="ctr"/>
            <a:r>
              <a:rPr lang="ru-RU" sz="2400" dirty="0" smtClean="0">
                <a:solidFill>
                  <a:srgbClr val="FFFF00"/>
                </a:solidFill>
                <a:latin typeface="Arial Black" pitchFamily="34" charset="0"/>
              </a:rPr>
              <a:t>Военный парад 7 ноября 1941 года.</a:t>
            </a:r>
            <a:br>
              <a:rPr lang="ru-RU" sz="2400" dirty="0" smtClean="0">
                <a:solidFill>
                  <a:srgbClr val="FFFF00"/>
                </a:solidFill>
                <a:latin typeface="Arial Black" pitchFamily="34" charset="0"/>
              </a:rPr>
            </a:br>
            <a:r>
              <a:rPr lang="ru-RU" sz="2400" dirty="0" smtClean="0">
                <a:solidFill>
                  <a:srgbClr val="FFFF00"/>
                </a:solidFill>
                <a:latin typeface="Arial Black" pitchFamily="34" charset="0"/>
              </a:rPr>
              <a:t>Москва. Красная площадь</a:t>
            </a:r>
            <a:endParaRPr lang="ru-RU" sz="2400" dirty="0">
              <a:solidFill>
                <a:srgbClr val="FFFF00"/>
              </a:solidFill>
              <a:latin typeface="Arial Black" pitchFamily="34" charset="0"/>
            </a:endParaRPr>
          </a:p>
        </p:txBody>
      </p:sp>
      <p:sp>
        <p:nvSpPr>
          <p:cNvPr id="3" name="Текст 2"/>
          <p:cNvSpPr>
            <a:spLocks noGrp="1"/>
          </p:cNvSpPr>
          <p:nvPr>
            <p:ph type="body" idx="1"/>
          </p:nvPr>
        </p:nvSpPr>
        <p:spPr>
          <a:xfrm>
            <a:off x="323528" y="1340768"/>
            <a:ext cx="8424936" cy="2376264"/>
          </a:xfrm>
          <a:solidFill>
            <a:schemeClr val="accent3">
              <a:lumMod val="20000"/>
              <a:lumOff val="80000"/>
            </a:schemeClr>
          </a:solidFill>
        </p:spPr>
        <p:txBody>
          <a:bodyPr>
            <a:normAutofit fontScale="25000" lnSpcReduction="20000"/>
          </a:bodyPr>
          <a:lstStyle/>
          <a:p>
            <a:endParaRPr lang="ru-RU" sz="6200" b="1" dirty="0" smtClean="0">
              <a:solidFill>
                <a:schemeClr val="bg1"/>
              </a:solidFill>
            </a:endParaRPr>
          </a:p>
          <a:p>
            <a:r>
              <a:rPr lang="ru-RU" sz="6200" b="1" dirty="0" smtClean="0">
                <a:solidFill>
                  <a:schemeClr val="bg1"/>
                </a:solidFill>
              </a:rPr>
              <a:t>Военный парад</a:t>
            </a:r>
            <a:r>
              <a:rPr lang="ru-RU" sz="6200" dirty="0" smtClean="0">
                <a:solidFill>
                  <a:schemeClr val="bg1"/>
                </a:solidFill>
              </a:rPr>
              <a:t>. На параде Сталин произнес речь, в которой он призвал народ не просто выжить, отстоять Москву, а нацеливал советских людей на более высокие задачи: </a:t>
            </a:r>
            <a:r>
              <a:rPr lang="ru-RU" sz="6200" i="1" dirty="0" smtClean="0">
                <a:solidFill>
                  <a:schemeClr val="bg1"/>
                </a:solidFill>
              </a:rPr>
              <a:t>"На вас смотрит весь мир. На вас смотрят порабощенные народы Европы, попавшие под иго немецких захватчиков, как на своих освободителей. Великая освободительная миссия выпала на вашу долю. Будьте же достойными этой миссии!" </a:t>
            </a:r>
            <a:r>
              <a:rPr lang="ru-RU" sz="6200" dirty="0" smtClean="0">
                <a:solidFill>
                  <a:schemeClr val="bg1"/>
                </a:solidFill>
              </a:rPr>
              <a:t>В этих словах - поразительная вера в народ, в его непобедимость, в его особую миссию спасителя не только родного очага, но и всей цивилизации. </a:t>
            </a:r>
          </a:p>
          <a:p>
            <a:r>
              <a:rPr lang="ru-RU" sz="6200" dirty="0" smtClean="0">
                <a:solidFill>
                  <a:schemeClr val="bg1"/>
                </a:solidFill>
              </a:rPr>
              <a:t>На параде впервые после 1917 года прозвучало воззвание к русскому патриотизму, к русскому сердцу: </a:t>
            </a:r>
            <a:r>
              <a:rPr lang="ru-RU" sz="6200" i="1" dirty="0" smtClean="0">
                <a:solidFill>
                  <a:schemeClr val="bg1"/>
                </a:solidFill>
              </a:rPr>
              <a:t>«Да пусть осенит вас бессмертный подвиг Александра Невского и Дмитрия Донского, Минина и Пожарского, Суворова и Кутузова!»</a:t>
            </a:r>
            <a:r>
              <a:rPr lang="ru-RU" sz="6200" dirty="0" smtClean="0">
                <a:solidFill>
                  <a:schemeClr val="bg1"/>
                </a:solidFill>
              </a:rPr>
              <a:t> </a:t>
            </a:r>
          </a:p>
          <a:p>
            <a:endParaRPr lang="ru-RU" sz="6200" b="1" dirty="0" smtClean="0">
              <a:solidFill>
                <a:schemeClr val="bg1"/>
              </a:solidFill>
            </a:endParaRPr>
          </a:p>
          <a:p>
            <a:endParaRPr lang="ru-RU" sz="6200" b="1" dirty="0" smtClean="0">
              <a:solidFill>
                <a:schemeClr val="bg1"/>
              </a:solidFill>
            </a:endParaRPr>
          </a:p>
          <a:p>
            <a:r>
              <a:rPr lang="ru-RU" sz="6200" b="1" dirty="0" smtClean="0">
                <a:solidFill>
                  <a:schemeClr val="bg1"/>
                </a:solidFill>
              </a:rPr>
              <a:t>Крестный ход. </a:t>
            </a:r>
            <a:r>
              <a:rPr lang="ru-RU" sz="6200" dirty="0" smtClean="0">
                <a:solidFill>
                  <a:schemeClr val="bg1"/>
                </a:solidFill>
              </a:rPr>
              <a:t>У этого великого парада была и другая, далеко не всем известная духовная сторона. Накануне иерархи Русской православной церкви ходатайствовали перед Сталиным разрешить им провести крестный ход с Казанской иконой Божией Матери, которая не раз спасала Русь от иноземных захватчиков. И вождь впервые пренебрег атеистическими принципами советской власти. В Богоявленском соборе осажденной столицы отслужили молебен, после которого состоялся крестный ход с выносом Казанской иконы. В то время, когда на Красной площади Сталин говорил речь перед участниками парада, к верующим обратился </a:t>
            </a:r>
            <a:r>
              <a:rPr lang="ru-RU" sz="6200" b="1" dirty="0" smtClean="0">
                <a:solidFill>
                  <a:schemeClr val="bg1"/>
                </a:solidFill>
              </a:rPr>
              <a:t>митрополит Сергий</a:t>
            </a:r>
            <a:r>
              <a:rPr lang="ru-RU" sz="6200" dirty="0" smtClean="0">
                <a:solidFill>
                  <a:schemeClr val="bg1"/>
                </a:solidFill>
              </a:rPr>
              <a:t> с и поныне актуальными словами: </a:t>
            </a:r>
            <a:r>
              <a:rPr lang="ru-RU" sz="6200" i="1" dirty="0" smtClean="0">
                <a:solidFill>
                  <a:schemeClr val="bg1"/>
                </a:solidFill>
              </a:rPr>
              <a:t>"Не в первый раз русский народ переживает нашествие иноплеменных. Не в первый раз нам принимать и огненное крещение для спасения родной земли. Силен враг. Но велик Бог Земли Русской! Так воскликнул Мамай на Куликовом поле, разгромленный русским войском. Господь даст, придется повторить этот возглас и теперешнему нашему врагу".</a:t>
            </a:r>
            <a:endParaRPr lang="ru-RU" sz="6200" dirty="0" smtClean="0">
              <a:solidFill>
                <a:schemeClr val="bg1"/>
              </a:solidFill>
            </a:endParaRPr>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Текст 5"/>
          <p:cNvSpPr>
            <a:spLocks noGrp="1"/>
          </p:cNvSpPr>
          <p:nvPr>
            <p:ph type="body" idx="1"/>
          </p:nvPr>
        </p:nvSpPr>
        <p:spPr>
          <a:xfrm>
            <a:off x="395536" y="404664"/>
            <a:ext cx="5400600" cy="1944216"/>
          </a:xfrm>
          <a:ln w="76200">
            <a:solidFill>
              <a:schemeClr val="tx1"/>
            </a:solidFill>
          </a:ln>
        </p:spPr>
        <p:txBody>
          <a:bodyPr>
            <a:normAutofit/>
          </a:bodyPr>
          <a:lstStyle/>
          <a:p>
            <a:pPr marL="73025" algn="ctr" eaLnBrk="1" hangingPunct="1"/>
            <a:r>
              <a:rPr lang="ru-RU" sz="2800" b="1" i="1" dirty="0" smtClean="0">
                <a:solidFill>
                  <a:srgbClr val="C00000"/>
                </a:solidFill>
              </a:rPr>
              <a:t>Х-Х</a:t>
            </a:r>
            <a:r>
              <a:rPr lang="en-US" sz="2800" b="1" i="1" dirty="0" smtClean="0">
                <a:solidFill>
                  <a:srgbClr val="C00000"/>
                </a:solidFill>
              </a:rPr>
              <a:t>II</a:t>
            </a:r>
            <a:r>
              <a:rPr lang="ru-RU" sz="2800" b="1" i="1" dirty="0" smtClean="0">
                <a:solidFill>
                  <a:srgbClr val="C00000"/>
                </a:solidFill>
              </a:rPr>
              <a:t> вв. </a:t>
            </a:r>
          </a:p>
          <a:p>
            <a:pPr marL="73025" algn="ctr" eaLnBrk="1" hangingPunct="1"/>
            <a:r>
              <a:rPr lang="ru-RU" sz="2800" b="1" i="1" dirty="0" smtClean="0">
                <a:solidFill>
                  <a:srgbClr val="FFFF00"/>
                </a:solidFill>
              </a:rPr>
              <a:t>Древняя Русь </a:t>
            </a:r>
          </a:p>
          <a:p>
            <a:pPr marL="73025" algn="ctr" eaLnBrk="1" hangingPunct="1"/>
            <a:r>
              <a:rPr lang="ru-RU" sz="2800" b="1" i="1" dirty="0" smtClean="0">
                <a:solidFill>
                  <a:srgbClr val="FFFF00"/>
                </a:solidFill>
              </a:rPr>
              <a:t>(</a:t>
            </a:r>
            <a:r>
              <a:rPr lang="ru-RU" sz="2800" b="1" i="1" dirty="0" err="1" smtClean="0">
                <a:solidFill>
                  <a:srgbClr val="FFFF00"/>
                </a:solidFill>
              </a:rPr>
              <a:t>домонгольский</a:t>
            </a:r>
            <a:r>
              <a:rPr lang="ru-RU" sz="2800" b="1" i="1" dirty="0" smtClean="0">
                <a:solidFill>
                  <a:srgbClr val="FFFF00"/>
                </a:solidFill>
              </a:rPr>
              <a:t> период)</a:t>
            </a:r>
          </a:p>
        </p:txBody>
      </p:sp>
      <p:sp>
        <p:nvSpPr>
          <p:cNvPr id="5124" name="Прямоугольник 6"/>
          <p:cNvSpPr>
            <a:spLocks noChangeArrowheads="1"/>
          </p:cNvSpPr>
          <p:nvPr/>
        </p:nvSpPr>
        <p:spPr bwMode="auto">
          <a:xfrm>
            <a:off x="467544" y="2492896"/>
            <a:ext cx="8219256" cy="3785652"/>
          </a:xfrm>
          <a:prstGeom prst="rect">
            <a:avLst/>
          </a:prstGeom>
          <a:noFill/>
          <a:ln w="76200">
            <a:solidFill>
              <a:schemeClr val="tx1"/>
            </a:solidFill>
            <a:miter lim="800000"/>
            <a:headEnd/>
            <a:tailEnd/>
          </a:ln>
        </p:spPr>
        <p:txBody>
          <a:bodyPr wrap="square">
            <a:spAutoFit/>
          </a:bodyPr>
          <a:lstStyle/>
          <a:p>
            <a:pPr algn="ctr"/>
            <a:r>
              <a:rPr lang="ru-RU" sz="2400" b="1" dirty="0">
                <a:solidFill>
                  <a:schemeClr val="bg1"/>
                </a:solidFill>
              </a:rPr>
              <a:t>Российская государственность на одно столетие старше Русской Православной Церкви, если за точку отсчета ее исторического бытия брать дату принятия христианства великим князем Киевским Владимиром в качестве государственной религии Руси в 988 г. Тем не менее, именно этот шаг в значительной степени послужил делу строительства российского государства</a:t>
            </a:r>
            <a:r>
              <a:rPr lang="ru-RU" sz="2400" b="1" dirty="0" smtClean="0">
                <a:solidFill>
                  <a:schemeClr val="bg1"/>
                </a:solidFill>
              </a:rPr>
              <a:t>. Роль РПЦ в формировании и становлении Российского государства  имеет первостепенное значение.</a:t>
            </a:r>
            <a:endParaRPr lang="ru-RU" sz="2400" b="1" dirty="0">
              <a:solidFill>
                <a:schemeClr val="bg1"/>
              </a:solidFill>
            </a:endParaRPr>
          </a:p>
        </p:txBody>
      </p:sp>
      <p:pic>
        <p:nvPicPr>
          <p:cNvPr id="7" name="Picture 2" descr="http://upload.wikimedia.org/wikipedia/commons/thumb/2/2d/Radzivill_Olga_in_Konstantinopol.jpg/250px-Radzivill_Olga_in_Konstantinopol.jpg">
            <a:hlinkClick r:id="rId2"/>
          </p:cNvPr>
          <p:cNvPicPr>
            <a:picLocks noChangeAspect="1" noChangeArrowheads="1"/>
          </p:cNvPicPr>
          <p:nvPr/>
        </p:nvPicPr>
        <p:blipFill>
          <a:blip r:embed="rId3" cstate="print"/>
          <a:srcRect/>
          <a:stretch>
            <a:fillRect/>
          </a:stretch>
        </p:blipFill>
        <p:spPr bwMode="auto">
          <a:xfrm>
            <a:off x="5940152" y="476671"/>
            <a:ext cx="2771800" cy="1898043"/>
          </a:xfrm>
          <a:prstGeom prst="rect">
            <a:avLst/>
          </a:prstGeom>
          <a:noFill/>
          <a:ln>
            <a:solidFill>
              <a:schemeClr val="tx1"/>
            </a:solidFill>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763688" y="404664"/>
            <a:ext cx="3528392" cy="1944216"/>
          </a:xfrm>
          <a:ln>
            <a:solidFill>
              <a:schemeClr val="tx1"/>
            </a:solidFill>
          </a:ln>
        </p:spPr>
        <p:txBody>
          <a:bodyPr>
            <a:normAutofit fontScale="90000"/>
          </a:bodyPr>
          <a:lstStyle/>
          <a:p>
            <a:pPr algn="ctr"/>
            <a:r>
              <a:rPr lang="ru-RU" sz="3100" b="1" dirty="0" smtClean="0">
                <a:solidFill>
                  <a:srgbClr val="FFFF00"/>
                </a:solidFill>
                <a:effectLst>
                  <a:outerShdw blurRad="38100" dist="38100" dir="2700000" algn="tl">
                    <a:srgbClr val="000000">
                      <a:alpha val="43137"/>
                    </a:srgbClr>
                  </a:outerShdw>
                </a:effectLst>
                <a:latin typeface="Arial Black" pitchFamily="34" charset="0"/>
              </a:rPr>
              <a:t/>
            </a:r>
            <a:br>
              <a:rPr lang="ru-RU" sz="3100" b="1" dirty="0" smtClean="0">
                <a:solidFill>
                  <a:srgbClr val="FFFF00"/>
                </a:solidFill>
                <a:effectLst>
                  <a:outerShdw blurRad="38100" dist="38100" dir="2700000" algn="tl">
                    <a:srgbClr val="000000">
                      <a:alpha val="43137"/>
                    </a:srgbClr>
                  </a:outerShdw>
                </a:effectLst>
                <a:latin typeface="Arial Black" pitchFamily="34" charset="0"/>
              </a:rPr>
            </a:br>
            <a:r>
              <a:rPr lang="ru-RU" sz="3100" b="1" dirty="0" smtClean="0">
                <a:solidFill>
                  <a:srgbClr val="FFFF00"/>
                </a:solidFill>
                <a:effectLst>
                  <a:outerShdw blurRad="38100" dist="38100" dir="2700000" algn="tl">
                    <a:srgbClr val="000000">
                      <a:alpha val="43137"/>
                    </a:srgbClr>
                  </a:outerShdw>
                </a:effectLst>
                <a:latin typeface="Arial Black" pitchFamily="34" charset="0"/>
              </a:rPr>
              <a:t/>
            </a:r>
            <a:br>
              <a:rPr lang="ru-RU" sz="3100" b="1" dirty="0" smtClean="0">
                <a:solidFill>
                  <a:srgbClr val="FFFF00"/>
                </a:solidFill>
                <a:effectLst>
                  <a:outerShdw blurRad="38100" dist="38100" dir="2700000" algn="tl">
                    <a:srgbClr val="000000">
                      <a:alpha val="43137"/>
                    </a:srgbClr>
                  </a:outerShdw>
                </a:effectLst>
                <a:latin typeface="Arial Black" pitchFamily="34" charset="0"/>
              </a:rPr>
            </a:br>
            <a:r>
              <a:rPr lang="ru-RU" sz="3100" b="1" dirty="0" smtClean="0">
                <a:solidFill>
                  <a:srgbClr val="FFFF00"/>
                </a:solidFill>
                <a:effectLst>
                  <a:outerShdw blurRad="38100" dist="38100" dir="2700000" algn="tl">
                    <a:srgbClr val="000000">
                      <a:alpha val="43137"/>
                    </a:srgbClr>
                  </a:outerShdw>
                </a:effectLst>
                <a:latin typeface="Arial Black" pitchFamily="34" charset="0"/>
              </a:rPr>
              <a:t/>
            </a:r>
            <a:br>
              <a:rPr lang="ru-RU" sz="3100" b="1" dirty="0" smtClean="0">
                <a:solidFill>
                  <a:srgbClr val="FFFF00"/>
                </a:solidFill>
                <a:effectLst>
                  <a:outerShdw blurRad="38100" dist="38100" dir="2700000" algn="tl">
                    <a:srgbClr val="000000">
                      <a:alpha val="43137"/>
                    </a:srgbClr>
                  </a:outerShdw>
                </a:effectLst>
                <a:latin typeface="Arial Black" pitchFamily="34" charset="0"/>
              </a:rPr>
            </a:br>
            <a:r>
              <a:rPr lang="ru-RU" sz="3100" b="1" dirty="0" smtClean="0">
                <a:solidFill>
                  <a:srgbClr val="FFFF00"/>
                </a:solidFill>
                <a:effectLst>
                  <a:outerShdw blurRad="38100" dist="38100" dir="2700000" algn="tl">
                    <a:srgbClr val="000000">
                      <a:alpha val="43137"/>
                    </a:srgbClr>
                  </a:outerShdw>
                </a:effectLst>
                <a:latin typeface="Arial Black" pitchFamily="34" charset="0"/>
              </a:rPr>
              <a:t/>
            </a:r>
            <a:br>
              <a:rPr lang="ru-RU" sz="3100" b="1" dirty="0" smtClean="0">
                <a:solidFill>
                  <a:srgbClr val="FFFF00"/>
                </a:solidFill>
                <a:effectLst>
                  <a:outerShdw blurRad="38100" dist="38100" dir="2700000" algn="tl">
                    <a:srgbClr val="000000">
                      <a:alpha val="43137"/>
                    </a:srgbClr>
                  </a:outerShdw>
                </a:effectLst>
                <a:latin typeface="Arial Black" pitchFamily="34" charset="0"/>
              </a:rPr>
            </a:br>
            <a:r>
              <a:rPr lang="ru-RU" sz="3100" b="1" dirty="0" smtClean="0">
                <a:solidFill>
                  <a:srgbClr val="FFFF00"/>
                </a:solidFill>
                <a:effectLst>
                  <a:outerShdw blurRad="38100" dist="38100" dir="2700000" algn="tl">
                    <a:srgbClr val="000000">
                      <a:alpha val="43137"/>
                    </a:srgbClr>
                  </a:outerShdw>
                </a:effectLst>
                <a:latin typeface="Arial Black" pitchFamily="34" charset="0"/>
              </a:rPr>
              <a:t/>
            </a:r>
            <a:br>
              <a:rPr lang="ru-RU" sz="3100" b="1" dirty="0" smtClean="0">
                <a:solidFill>
                  <a:srgbClr val="FFFF00"/>
                </a:solidFill>
                <a:effectLst>
                  <a:outerShdw blurRad="38100" dist="38100" dir="2700000" algn="tl">
                    <a:srgbClr val="000000">
                      <a:alpha val="43137"/>
                    </a:srgbClr>
                  </a:outerShdw>
                </a:effectLst>
                <a:latin typeface="Arial Black" pitchFamily="34" charset="0"/>
              </a:rPr>
            </a:br>
            <a:r>
              <a:rPr lang="ru-RU" sz="3100" b="1" dirty="0" smtClean="0">
                <a:solidFill>
                  <a:srgbClr val="FFFF00"/>
                </a:solidFill>
                <a:effectLst>
                  <a:outerShdw blurRad="38100" dist="38100" dir="2700000" algn="tl">
                    <a:srgbClr val="000000">
                      <a:alpha val="43137"/>
                    </a:srgbClr>
                  </a:outerShdw>
                </a:effectLst>
                <a:latin typeface="Arial Black" pitchFamily="34" charset="0"/>
              </a:rPr>
              <a:t/>
            </a:r>
            <a:br>
              <a:rPr lang="ru-RU" sz="3100" b="1" dirty="0" smtClean="0">
                <a:solidFill>
                  <a:srgbClr val="FFFF00"/>
                </a:solidFill>
                <a:effectLst>
                  <a:outerShdw blurRad="38100" dist="38100" dir="2700000" algn="tl">
                    <a:srgbClr val="000000">
                      <a:alpha val="43137"/>
                    </a:srgbClr>
                  </a:outerShdw>
                </a:effectLst>
                <a:latin typeface="Arial Black" pitchFamily="34" charset="0"/>
              </a:rPr>
            </a:br>
            <a:r>
              <a:rPr lang="ru-RU" sz="2700" b="1" dirty="0" smtClean="0">
                <a:solidFill>
                  <a:srgbClr val="FFFF00"/>
                </a:solidFill>
                <a:effectLst>
                  <a:outerShdw blurRad="38100" dist="38100" dir="2700000" algn="tl">
                    <a:srgbClr val="000000">
                      <a:alpha val="43137"/>
                    </a:srgbClr>
                  </a:outerShdw>
                </a:effectLst>
                <a:latin typeface="Arial Black" pitchFamily="34" charset="0"/>
              </a:rPr>
              <a:t>Святой епископ-хирург, </a:t>
            </a:r>
            <a:br>
              <a:rPr lang="ru-RU" sz="2700" b="1" dirty="0" smtClean="0">
                <a:solidFill>
                  <a:srgbClr val="FFFF00"/>
                </a:solidFill>
                <a:effectLst>
                  <a:outerShdw blurRad="38100" dist="38100" dir="2700000" algn="tl">
                    <a:srgbClr val="000000">
                      <a:alpha val="43137"/>
                    </a:srgbClr>
                  </a:outerShdw>
                </a:effectLst>
                <a:latin typeface="Arial Black" pitchFamily="34" charset="0"/>
              </a:rPr>
            </a:br>
            <a:r>
              <a:rPr lang="ru-RU" sz="2700" b="1" dirty="0" smtClean="0">
                <a:solidFill>
                  <a:srgbClr val="FFFF00"/>
                </a:solidFill>
                <a:effectLst>
                  <a:outerShdw blurRad="38100" dist="38100" dir="2700000" algn="tl">
                    <a:srgbClr val="000000">
                      <a:alpha val="43137"/>
                    </a:srgbClr>
                  </a:outerShdw>
                </a:effectLst>
                <a:latin typeface="Arial Black" pitchFamily="34" charset="0"/>
              </a:rPr>
              <a:t>профессор </a:t>
            </a:r>
            <a:br>
              <a:rPr lang="ru-RU" sz="2700" b="1" dirty="0" smtClean="0">
                <a:solidFill>
                  <a:srgbClr val="FFFF00"/>
                </a:solidFill>
                <a:effectLst>
                  <a:outerShdw blurRad="38100" dist="38100" dir="2700000" algn="tl">
                    <a:srgbClr val="000000">
                      <a:alpha val="43137"/>
                    </a:srgbClr>
                  </a:outerShdw>
                </a:effectLst>
                <a:latin typeface="Arial Black" pitchFamily="34" charset="0"/>
              </a:rPr>
            </a:br>
            <a:r>
              <a:rPr lang="ru-RU" sz="2700" b="1" dirty="0" smtClean="0">
                <a:solidFill>
                  <a:srgbClr val="FFFF00"/>
                </a:solidFill>
                <a:effectLst>
                  <a:outerShdw blurRad="38100" dist="38100" dir="2700000" algn="tl">
                    <a:srgbClr val="000000">
                      <a:alpha val="43137"/>
                    </a:srgbClr>
                  </a:outerShdw>
                </a:effectLst>
                <a:latin typeface="Arial Black" pitchFamily="34" charset="0"/>
              </a:rPr>
              <a:t>медицины</a:t>
            </a:r>
            <a:r>
              <a:rPr lang="ru-RU" sz="2700" dirty="0" smtClean="0">
                <a:latin typeface="Arial Black" pitchFamily="34" charset="0"/>
              </a:rPr>
              <a:t/>
            </a:r>
            <a:br>
              <a:rPr lang="ru-RU" sz="2700" dirty="0" smtClean="0">
                <a:latin typeface="Arial Black" pitchFamily="34" charset="0"/>
              </a:rPr>
            </a:br>
            <a:endParaRPr lang="ru-RU" sz="2700" dirty="0">
              <a:latin typeface="Arial Black" pitchFamily="34" charset="0"/>
            </a:endParaRPr>
          </a:p>
        </p:txBody>
      </p:sp>
      <p:sp>
        <p:nvSpPr>
          <p:cNvPr id="6" name="Содержимое 5"/>
          <p:cNvSpPr>
            <a:spLocks noGrp="1"/>
          </p:cNvSpPr>
          <p:nvPr>
            <p:ph sz="half" idx="1"/>
          </p:nvPr>
        </p:nvSpPr>
        <p:spPr>
          <a:xfrm>
            <a:off x="323528" y="2420888"/>
            <a:ext cx="4968552" cy="4437112"/>
          </a:xfrm>
          <a:solidFill>
            <a:schemeClr val="accent2">
              <a:lumMod val="20000"/>
              <a:lumOff val="80000"/>
            </a:schemeClr>
          </a:solidFill>
          <a:ln w="38100">
            <a:solidFill>
              <a:schemeClr val="tx1"/>
            </a:solidFill>
          </a:ln>
        </p:spPr>
        <p:txBody>
          <a:bodyPr>
            <a:normAutofit/>
          </a:bodyPr>
          <a:lstStyle/>
          <a:p>
            <a:r>
              <a:rPr lang="ru-RU" sz="1800" dirty="0" smtClean="0"/>
              <a:t>Человек удивительной судьбы, хирург с мировым именем, бывший некогда </a:t>
            </a:r>
            <a:r>
              <a:rPr lang="ru-RU" sz="1800" b="1" dirty="0" smtClean="0"/>
              <a:t>земским врачом в селе Романовка Саратовской губернии, епископ Русской Православной Церкви Лука (</a:t>
            </a:r>
            <a:r>
              <a:rPr lang="ru-RU" sz="1800" b="1" dirty="0" err="1" smtClean="0"/>
              <a:t>Войно-Ясенецкий</a:t>
            </a:r>
            <a:r>
              <a:rPr lang="ru-RU" sz="1800" dirty="0" smtClean="0"/>
              <a:t>) встретил войну в ссылке в Красноярске. В город приходили эшелоны с тысячами раненых бойцов, и святитель Лука вновь взял скальпель в руки. Он был назначен консультантом всех госпиталей Красноярского края и главным хирургом эвакогоспиталя. В рясе, с Богом на устах и со скальпелем в руках  делал он сложнейшие операции, спасал людей</a:t>
            </a:r>
          </a:p>
        </p:txBody>
      </p:sp>
      <p:sp>
        <p:nvSpPr>
          <p:cNvPr id="7" name="Содержимое 6"/>
          <p:cNvSpPr>
            <a:spLocks noGrp="1"/>
          </p:cNvSpPr>
          <p:nvPr>
            <p:ph sz="half" idx="2"/>
          </p:nvPr>
        </p:nvSpPr>
        <p:spPr>
          <a:xfrm>
            <a:off x="5364088" y="404664"/>
            <a:ext cx="3600400" cy="6453336"/>
          </a:xfrm>
          <a:solidFill>
            <a:schemeClr val="accent3">
              <a:lumMod val="20000"/>
              <a:lumOff val="80000"/>
            </a:schemeClr>
          </a:solidFill>
          <a:ln w="38100">
            <a:solidFill>
              <a:schemeClr val="tx1"/>
            </a:solidFill>
          </a:ln>
        </p:spPr>
        <p:txBody>
          <a:bodyPr>
            <a:noAutofit/>
          </a:bodyPr>
          <a:lstStyle/>
          <a:p>
            <a:pPr marL="548640" indent="-411480">
              <a:buClr>
                <a:schemeClr val="tx1">
                  <a:shade val="95000"/>
                </a:schemeClr>
              </a:buClr>
              <a:buFont typeface="Wingdings 2"/>
              <a:buChar char=""/>
              <a:defRPr/>
            </a:pPr>
            <a:r>
              <a:rPr lang="ru-RU" sz="1800" dirty="0" smtClean="0"/>
              <a:t>В 1943 году опубликовал второе, издание своего знаменитого труда «Очерки гнойной хирургии» (позже за него он получит Сталинскую премию). </a:t>
            </a:r>
            <a:r>
              <a:rPr lang="ru-RU" sz="1800" b="1" dirty="0" smtClean="0"/>
              <a:t>После окончания Великой Отечественной войны был награжден медалью «За доблестный труд».</a:t>
            </a:r>
          </a:p>
          <a:p>
            <a:pPr marL="548640" indent="-411480">
              <a:buClr>
                <a:schemeClr val="tx1">
                  <a:shade val="95000"/>
                </a:schemeClr>
              </a:buClr>
              <a:buFont typeface="Wingdings 2"/>
              <a:buChar char=""/>
              <a:defRPr/>
            </a:pPr>
            <a:r>
              <a:rPr lang="ru-RU" sz="1800" dirty="0" smtClean="0"/>
              <a:t>В Саратове на территории клинического городка Саратовского государственного медицинского университета строится храм, который будет освящен в его честь; в селе Романовка его именем названа улица, установлена мемориальная доска.</a:t>
            </a:r>
          </a:p>
          <a:p>
            <a:endParaRPr lang="ru-RU" sz="1600" dirty="0"/>
          </a:p>
        </p:txBody>
      </p:sp>
      <p:pic>
        <p:nvPicPr>
          <p:cNvPr id="8" name="Picture 2" descr="Лука врач возлюбленный-Лисичкин В. А..jpg">
            <a:hlinkClick r:id="rId2"/>
          </p:cNvPr>
          <p:cNvPicPr>
            <a:picLocks noChangeAspect="1" noChangeArrowheads="1"/>
          </p:cNvPicPr>
          <p:nvPr/>
        </p:nvPicPr>
        <p:blipFill>
          <a:blip r:embed="rId3" cstate="print"/>
          <a:srcRect/>
          <a:stretch>
            <a:fillRect/>
          </a:stretch>
        </p:blipFill>
        <p:spPr bwMode="auto">
          <a:xfrm>
            <a:off x="0" y="0"/>
            <a:ext cx="1619672" cy="2318156"/>
          </a:xfrm>
          <a:prstGeom prst="rect">
            <a:avLst/>
          </a:prstGeom>
          <a:noFill/>
          <a:ln w="76200">
            <a:solidFill>
              <a:schemeClr val="bg1"/>
            </a:solid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404664"/>
            <a:ext cx="8229600" cy="792088"/>
          </a:xfrm>
          <a:ln w="76200">
            <a:solidFill>
              <a:schemeClr val="tx1"/>
            </a:solidFill>
          </a:ln>
        </p:spPr>
        <p:txBody>
          <a:bodyPr>
            <a:normAutofit fontScale="90000"/>
          </a:bodyPr>
          <a:lstStyle/>
          <a:p>
            <a:pPr algn="ctr" eaLnBrk="1" fontAlgn="auto" hangingPunct="1">
              <a:spcAft>
                <a:spcPts val="0"/>
              </a:spcAft>
              <a:defRPr/>
            </a:pPr>
            <a:r>
              <a:rPr lang="ru-RU" dirty="0" smtClean="0">
                <a:solidFill>
                  <a:schemeClr val="tx1"/>
                </a:solidFill>
              </a:rPr>
              <a:t/>
            </a:r>
            <a:br>
              <a:rPr lang="ru-RU" dirty="0" smtClean="0">
                <a:solidFill>
                  <a:schemeClr val="tx1"/>
                </a:solidFill>
              </a:rPr>
            </a:br>
            <a:r>
              <a:rPr lang="ru-RU" dirty="0" smtClean="0">
                <a:solidFill>
                  <a:schemeClr val="tx1"/>
                </a:solidFill>
              </a:rPr>
              <a:t/>
            </a:r>
            <a:br>
              <a:rPr lang="ru-RU" dirty="0" smtClean="0">
                <a:solidFill>
                  <a:schemeClr val="tx1"/>
                </a:solidFill>
              </a:rPr>
            </a:br>
            <a:r>
              <a:rPr lang="ru-RU" dirty="0" smtClean="0">
                <a:solidFill>
                  <a:schemeClr val="tx1"/>
                </a:solidFill>
              </a:rPr>
              <a:t/>
            </a:r>
            <a:br>
              <a:rPr lang="ru-RU" dirty="0" smtClean="0">
                <a:solidFill>
                  <a:schemeClr val="tx1"/>
                </a:solidFill>
              </a:rPr>
            </a:br>
            <a:r>
              <a:rPr lang="ru-RU" dirty="0" smtClean="0">
                <a:solidFill>
                  <a:schemeClr val="tx1"/>
                </a:solidFill>
              </a:rPr>
              <a:t/>
            </a:r>
            <a:br>
              <a:rPr lang="ru-RU" dirty="0" smtClean="0">
                <a:solidFill>
                  <a:schemeClr val="tx1"/>
                </a:solidFill>
              </a:rPr>
            </a:br>
            <a:r>
              <a:rPr lang="ru-RU" dirty="0" smtClean="0">
                <a:solidFill>
                  <a:schemeClr val="tx1"/>
                </a:solidFill>
              </a:rPr>
              <a:t/>
            </a:r>
            <a:br>
              <a:rPr lang="ru-RU" dirty="0" smtClean="0">
                <a:solidFill>
                  <a:schemeClr val="tx1"/>
                </a:solidFill>
              </a:rPr>
            </a:br>
            <a:r>
              <a:rPr lang="ru-RU" dirty="0" smtClean="0">
                <a:solidFill>
                  <a:schemeClr val="tx1"/>
                </a:solidFill>
              </a:rPr>
              <a:t/>
            </a:r>
            <a:br>
              <a:rPr lang="ru-RU" dirty="0" smtClean="0">
                <a:solidFill>
                  <a:schemeClr val="tx1"/>
                </a:solidFill>
              </a:rPr>
            </a:br>
            <a:r>
              <a:rPr lang="ru-RU" dirty="0" smtClean="0">
                <a:solidFill>
                  <a:schemeClr val="tx1"/>
                </a:solidFill>
              </a:rPr>
              <a:t/>
            </a:r>
            <a:br>
              <a:rPr lang="ru-RU" dirty="0" smtClean="0">
                <a:solidFill>
                  <a:schemeClr val="tx1"/>
                </a:solidFill>
              </a:rPr>
            </a:br>
            <a:r>
              <a:rPr lang="ru-RU" dirty="0" smtClean="0">
                <a:solidFill>
                  <a:schemeClr val="tx1"/>
                </a:solidFill>
              </a:rPr>
              <a:t/>
            </a:r>
            <a:br>
              <a:rPr lang="ru-RU" dirty="0" smtClean="0">
                <a:solidFill>
                  <a:schemeClr val="tx1"/>
                </a:solidFill>
              </a:rPr>
            </a:br>
            <a:r>
              <a:rPr lang="ru-RU" dirty="0" smtClean="0">
                <a:solidFill>
                  <a:schemeClr val="tx1"/>
                </a:solidFill>
              </a:rPr>
              <a:t/>
            </a:r>
            <a:br>
              <a:rPr lang="ru-RU" dirty="0" smtClean="0">
                <a:solidFill>
                  <a:schemeClr val="tx1"/>
                </a:solidFill>
              </a:rPr>
            </a:br>
            <a:r>
              <a:rPr lang="ru-RU" dirty="0" smtClean="0">
                <a:solidFill>
                  <a:schemeClr val="tx1"/>
                </a:solidFill>
              </a:rPr>
              <a:t/>
            </a:r>
            <a:br>
              <a:rPr lang="ru-RU" dirty="0" smtClean="0">
                <a:solidFill>
                  <a:schemeClr val="tx1"/>
                </a:solidFill>
              </a:rPr>
            </a:br>
            <a:r>
              <a:rPr lang="ru-RU" sz="2700" b="1" dirty="0" smtClean="0">
                <a:solidFill>
                  <a:srgbClr val="FFFF00"/>
                </a:solidFill>
                <a:latin typeface="Arial Black" pitchFamily="34" charset="0"/>
              </a:rPr>
              <a:t>Неслучайные даты</a:t>
            </a:r>
            <a:br>
              <a:rPr lang="ru-RU" sz="2700" b="1" dirty="0" smtClean="0">
                <a:solidFill>
                  <a:srgbClr val="FFFF00"/>
                </a:solidFill>
                <a:latin typeface="Arial Black" pitchFamily="34" charset="0"/>
              </a:rPr>
            </a:br>
            <a:endParaRPr lang="ru-RU" sz="2700" b="1" dirty="0">
              <a:solidFill>
                <a:srgbClr val="FFFF00"/>
              </a:solidFill>
              <a:latin typeface="Arial Black" pitchFamily="34" charset="0"/>
            </a:endParaRPr>
          </a:p>
        </p:txBody>
      </p:sp>
      <p:sp>
        <p:nvSpPr>
          <p:cNvPr id="3" name="Содержимое 2"/>
          <p:cNvSpPr>
            <a:spLocks noGrp="1"/>
          </p:cNvSpPr>
          <p:nvPr>
            <p:ph idx="1"/>
          </p:nvPr>
        </p:nvSpPr>
        <p:spPr>
          <a:xfrm>
            <a:off x="457200" y="1371600"/>
            <a:ext cx="8229600" cy="4937125"/>
          </a:xfrm>
          <a:ln w="38100">
            <a:solidFill>
              <a:schemeClr val="tx1"/>
            </a:solidFill>
          </a:ln>
        </p:spPr>
        <p:txBody>
          <a:bodyPr>
            <a:normAutofit fontScale="85000" lnSpcReduction="20000"/>
          </a:bodyPr>
          <a:lstStyle/>
          <a:p>
            <a:pPr marL="548640" indent="-411480" eaLnBrk="1" fontAlgn="auto" hangingPunct="1">
              <a:spcAft>
                <a:spcPts val="0"/>
              </a:spcAft>
              <a:buClr>
                <a:schemeClr val="tx1">
                  <a:shade val="95000"/>
                </a:schemeClr>
              </a:buClr>
              <a:buFont typeface="Wingdings 2"/>
              <a:buChar char=""/>
              <a:defRPr/>
            </a:pPr>
            <a:r>
              <a:rPr lang="ru-RU" dirty="0" smtClean="0"/>
              <a:t>– </a:t>
            </a:r>
            <a:r>
              <a:rPr lang="ru-RU" b="1" dirty="0" smtClean="0"/>
              <a:t>22 июня 1941 года</a:t>
            </a:r>
            <a:r>
              <a:rPr lang="ru-RU" dirty="0" smtClean="0"/>
              <a:t> Русская Православная Церковь отмечала день всех святых, в земле Российской просиявших;</a:t>
            </a:r>
          </a:p>
          <a:p>
            <a:pPr marL="548640" indent="-411480" eaLnBrk="1" fontAlgn="auto" hangingPunct="1">
              <a:spcAft>
                <a:spcPts val="0"/>
              </a:spcAft>
              <a:buClr>
                <a:schemeClr val="tx1">
                  <a:shade val="95000"/>
                </a:schemeClr>
              </a:buClr>
              <a:buFont typeface="Wingdings 2"/>
              <a:buChar char=""/>
              <a:defRPr/>
            </a:pPr>
            <a:r>
              <a:rPr lang="ru-RU" dirty="0" smtClean="0"/>
              <a:t>– </a:t>
            </a:r>
            <a:r>
              <a:rPr lang="ru-RU" b="1" dirty="0" smtClean="0"/>
              <a:t>6 декабря 1941 года</a:t>
            </a:r>
            <a:r>
              <a:rPr lang="ru-RU" dirty="0" smtClean="0"/>
              <a:t> в день памяти Александра Невского наши войска начали успешное контрнаступление и отбросили немцев от Москвы;</a:t>
            </a:r>
          </a:p>
          <a:p>
            <a:pPr marL="548640" indent="-411480" eaLnBrk="1" fontAlgn="auto" hangingPunct="1">
              <a:spcAft>
                <a:spcPts val="0"/>
              </a:spcAft>
              <a:buClr>
                <a:schemeClr val="tx1">
                  <a:shade val="95000"/>
                </a:schemeClr>
              </a:buClr>
              <a:buFont typeface="Wingdings 2"/>
              <a:buChar char=""/>
              <a:defRPr/>
            </a:pPr>
            <a:r>
              <a:rPr lang="ru-RU" dirty="0" smtClean="0"/>
              <a:t>– </a:t>
            </a:r>
            <a:r>
              <a:rPr lang="ru-RU" b="1" dirty="0" smtClean="0"/>
              <a:t>12 июля 1943 года</a:t>
            </a:r>
            <a:r>
              <a:rPr lang="ru-RU" dirty="0" smtClean="0"/>
              <a:t> в день апостолов Петра и Павла начались бои под Прохоровкой на Курской дуге;</a:t>
            </a:r>
          </a:p>
          <a:p>
            <a:pPr marL="548640" indent="-411480" eaLnBrk="1" fontAlgn="auto" hangingPunct="1">
              <a:spcAft>
                <a:spcPts val="0"/>
              </a:spcAft>
              <a:buClr>
                <a:schemeClr val="tx1">
                  <a:shade val="95000"/>
                </a:schemeClr>
              </a:buClr>
              <a:buFont typeface="Wingdings 2"/>
              <a:buChar char=""/>
              <a:defRPr/>
            </a:pPr>
            <a:r>
              <a:rPr lang="ru-RU" dirty="0" smtClean="0"/>
              <a:t>– на празднование Казанской иконы Божией Матери </a:t>
            </a:r>
            <a:r>
              <a:rPr lang="ru-RU" b="1" dirty="0" smtClean="0"/>
              <a:t>4 ноября 1943 года</a:t>
            </a:r>
            <a:r>
              <a:rPr lang="ru-RU" dirty="0" smtClean="0"/>
              <a:t> советскими войсками был взят Киев;</a:t>
            </a:r>
          </a:p>
          <a:p>
            <a:pPr marL="548640" indent="-411480" eaLnBrk="1" fontAlgn="auto" hangingPunct="1">
              <a:spcAft>
                <a:spcPts val="0"/>
              </a:spcAft>
              <a:buClr>
                <a:schemeClr val="tx1">
                  <a:shade val="95000"/>
                </a:schemeClr>
              </a:buClr>
              <a:buFont typeface="Wingdings 2"/>
              <a:buChar char=""/>
              <a:defRPr/>
            </a:pPr>
            <a:r>
              <a:rPr lang="ru-RU" dirty="0" smtClean="0"/>
              <a:t>– </a:t>
            </a:r>
            <a:r>
              <a:rPr lang="ru-RU" b="1" dirty="0" smtClean="0"/>
              <a:t>Пасха 1945 года</a:t>
            </a:r>
            <a:r>
              <a:rPr lang="ru-RU" dirty="0" smtClean="0"/>
              <a:t> совпала с днем памяти великомученика Георгия Победоносца, отмечаемым Церковью 6 мая. 9 мая – на Светлой седмице – к возгласам «Христос </a:t>
            </a:r>
            <a:r>
              <a:rPr lang="ru-RU" dirty="0" err="1" smtClean="0"/>
              <a:t>воскресе</a:t>
            </a:r>
            <a:r>
              <a:rPr lang="ru-RU" dirty="0" smtClean="0"/>
              <a:t>!» добавился долгожданный «С днем победы!»;</a:t>
            </a:r>
          </a:p>
          <a:p>
            <a:pPr marL="548640" indent="-411480" eaLnBrk="1" fontAlgn="auto" hangingPunct="1">
              <a:spcAft>
                <a:spcPts val="0"/>
              </a:spcAft>
              <a:buClr>
                <a:schemeClr val="tx1">
                  <a:shade val="95000"/>
                </a:schemeClr>
              </a:buClr>
              <a:buFont typeface="Wingdings 2"/>
              <a:buChar char=""/>
              <a:defRPr/>
            </a:pPr>
            <a:r>
              <a:rPr lang="ru-RU" dirty="0" smtClean="0"/>
              <a:t>– Парад Победы на Красной площади был назначен на </a:t>
            </a:r>
            <a:r>
              <a:rPr lang="ru-RU" b="1" dirty="0" smtClean="0"/>
              <a:t>24 июня</a:t>
            </a:r>
            <a:r>
              <a:rPr lang="ru-RU" dirty="0" smtClean="0"/>
              <a:t> – День Святой Троицы.</a:t>
            </a:r>
          </a:p>
          <a:p>
            <a:pPr marL="548640" indent="-411480" eaLnBrk="1" fontAlgn="auto" hangingPunct="1">
              <a:spcAft>
                <a:spcPts val="0"/>
              </a:spcAft>
              <a:buClr>
                <a:schemeClr val="tx1">
                  <a:shade val="95000"/>
                </a:schemeClr>
              </a:buClr>
              <a:buFont typeface="Wingdings 2"/>
              <a:buChar char=""/>
              <a:defRPr/>
            </a:pPr>
            <a:endParaRPr lang="ru-RU"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059832" y="404664"/>
            <a:ext cx="5688632" cy="648072"/>
          </a:xfrm>
          <a:ln w="76200">
            <a:solidFill>
              <a:schemeClr val="tx1"/>
            </a:solidFill>
          </a:ln>
        </p:spPr>
        <p:txBody>
          <a:bodyPr/>
          <a:lstStyle/>
          <a:p>
            <a:pPr algn="ctr" eaLnBrk="1" fontAlgn="auto" hangingPunct="1">
              <a:spcAft>
                <a:spcPts val="0"/>
              </a:spcAft>
              <a:defRPr/>
            </a:pPr>
            <a:r>
              <a:rPr lang="ru-RU" sz="2800" dirty="0" smtClean="0">
                <a:solidFill>
                  <a:srgbClr val="FFFF00"/>
                </a:solidFill>
                <a:latin typeface="Arial Black" pitchFamily="34" charset="0"/>
              </a:rPr>
              <a:t>Заключение</a:t>
            </a:r>
          </a:p>
        </p:txBody>
      </p:sp>
      <p:sp>
        <p:nvSpPr>
          <p:cNvPr id="3075" name="Содержимое 5"/>
          <p:cNvSpPr>
            <a:spLocks noGrp="1"/>
          </p:cNvSpPr>
          <p:nvPr>
            <p:ph sz="half" idx="1"/>
          </p:nvPr>
        </p:nvSpPr>
        <p:spPr>
          <a:xfrm>
            <a:off x="381000" y="1143000"/>
            <a:ext cx="8382000" cy="5715000"/>
          </a:xfrm>
          <a:ln w="76200">
            <a:solidFill>
              <a:schemeClr val="tx1"/>
            </a:solidFill>
          </a:ln>
        </p:spPr>
        <p:txBody>
          <a:bodyPr/>
          <a:lstStyle/>
          <a:p>
            <a:pPr eaLnBrk="1" hangingPunct="1"/>
            <a:endParaRPr lang="ru-RU" sz="1600" b="1" dirty="0" smtClean="0"/>
          </a:p>
          <a:p>
            <a:pPr algn="r"/>
            <a:r>
              <a:rPr lang="ru-RU" sz="1600" b="1" i="1" dirty="0" smtClean="0">
                <a:solidFill>
                  <a:srgbClr val="FFFF00"/>
                </a:solidFill>
                <a:effectLst>
                  <a:outerShdw blurRad="38100" dist="38100" dir="2700000" algn="tl">
                    <a:srgbClr val="000000">
                      <a:alpha val="43137"/>
                    </a:srgbClr>
                  </a:outerShdw>
                </a:effectLst>
              </a:rPr>
              <a:t>Был сей, был тот: их нет, а Русь?</a:t>
            </a:r>
          </a:p>
          <a:p>
            <a:pPr algn="r">
              <a:buFont typeface="Wingdings 2" pitchFamily="18" charset="2"/>
              <a:buNone/>
            </a:pPr>
            <a:r>
              <a:rPr lang="ru-RU" sz="1600" b="1" i="1" dirty="0" smtClean="0">
                <a:solidFill>
                  <a:srgbClr val="FFFF00"/>
                </a:solidFill>
                <a:effectLst>
                  <a:outerShdw blurRad="38100" dist="38100" dir="2700000" algn="tl">
                    <a:srgbClr val="000000">
                      <a:alpha val="43137"/>
                    </a:srgbClr>
                  </a:outerShdw>
                </a:effectLst>
              </a:rPr>
              <a:t>Всяк, знай, мотай себе на ус!</a:t>
            </a:r>
          </a:p>
          <a:p>
            <a:pPr algn="just"/>
            <a:r>
              <a:rPr lang="ru-RU" sz="2000" b="1" dirty="0" smtClean="0"/>
              <a:t>Правительством Российской Федерации отмечается важная роль Русской Православной Церкви в деле становления и укрепления русской народности, русской государственности, формировании национального характера, нравственного облика и психологического склада народов исторической Руси. На сей день, в ХХ</a:t>
            </a:r>
            <a:r>
              <a:rPr lang="en-US" sz="2000" b="1" dirty="0" smtClean="0"/>
              <a:t>I</a:t>
            </a:r>
            <a:r>
              <a:rPr lang="ru-RU" sz="2000" b="1" dirty="0" smtClean="0"/>
              <a:t> деятельности православных организаций отводится важная роль в воспитании  молодежи и формировании облика гражданина и патриота Отечества. </a:t>
            </a:r>
          </a:p>
          <a:p>
            <a:pPr algn="just"/>
            <a:r>
              <a:rPr lang="ru-RU" sz="2000" b="1" dirty="0" smtClean="0"/>
              <a:t>  В связи с этим в нашей школе еще год назад возникло желание провести исследовательскую работу по данному направлению, а теперь - принять участие в научно-практической конференции для обучающихся «Православие и современность»</a:t>
            </a:r>
            <a:r>
              <a:rPr lang="ru-RU" sz="1600" b="1" dirty="0" smtClean="0"/>
              <a:t>. </a:t>
            </a:r>
          </a:p>
        </p:txBody>
      </p:sp>
      <p:pic>
        <p:nvPicPr>
          <p:cNvPr id="5" name="Picture 5" descr="http://go1.imgsmail.ru/imgpreview?u=http%3A//www.filternot.info/index.php%3Fq%3DaHR0cDovL2twLnJ1L2YvNC9pbWFnZS8xNy8zNi80MDM2MTcucG5n&amp;mb=90"/>
          <p:cNvPicPr>
            <a:picLocks noChangeAspect="1" noChangeArrowheads="1"/>
          </p:cNvPicPr>
          <p:nvPr/>
        </p:nvPicPr>
        <p:blipFill>
          <a:blip r:embed="rId2" cstate="print"/>
          <a:srcRect/>
          <a:stretch>
            <a:fillRect/>
          </a:stretch>
        </p:blipFill>
        <p:spPr bwMode="auto">
          <a:xfrm>
            <a:off x="0" y="0"/>
            <a:ext cx="2982912" cy="1981200"/>
          </a:xfrm>
          <a:prstGeom prst="rect">
            <a:avLst/>
          </a:prstGeom>
          <a:noFill/>
          <a:ln w="38100">
            <a:solidFill>
              <a:schemeClr val="bg1"/>
            </a:solid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548680"/>
            <a:ext cx="6203032" cy="1584176"/>
          </a:xfrm>
          <a:ln w="76200">
            <a:solidFill>
              <a:schemeClr val="bg1"/>
            </a:solidFill>
          </a:ln>
        </p:spPr>
        <p:txBody>
          <a:bodyPr>
            <a:noAutofit/>
          </a:bodyPr>
          <a:lstStyle/>
          <a:p>
            <a:pPr algn="ctr"/>
            <a:r>
              <a:rPr lang="ru-RU" sz="2400" b="1" dirty="0" smtClean="0">
                <a:solidFill>
                  <a:srgbClr val="FFFF00"/>
                </a:solidFill>
                <a:latin typeface="Arial Black" pitchFamily="34" charset="0"/>
              </a:rPr>
              <a:t>Святая княгиня Ольга – «мудрейшая из людей», первая христианская правительница на Древней Руси.</a:t>
            </a:r>
            <a:endParaRPr lang="ru-RU" sz="2400" b="1" dirty="0">
              <a:solidFill>
                <a:srgbClr val="FFFF00"/>
              </a:solidFill>
              <a:latin typeface="Arial Black" pitchFamily="34" charset="0"/>
            </a:endParaRPr>
          </a:p>
        </p:txBody>
      </p:sp>
      <p:sp>
        <p:nvSpPr>
          <p:cNvPr id="5" name="Содержимое 4"/>
          <p:cNvSpPr>
            <a:spLocks noGrp="1"/>
          </p:cNvSpPr>
          <p:nvPr>
            <p:ph sz="half" idx="1"/>
          </p:nvPr>
        </p:nvSpPr>
        <p:spPr>
          <a:xfrm>
            <a:off x="457200" y="2276871"/>
            <a:ext cx="6275040" cy="4581129"/>
          </a:xfrm>
          <a:ln w="57150">
            <a:solidFill>
              <a:schemeClr val="bg1"/>
            </a:solidFill>
          </a:ln>
        </p:spPr>
        <p:txBody>
          <a:bodyPr>
            <a:normAutofit fontScale="62500" lnSpcReduction="20000"/>
          </a:bodyPr>
          <a:lstStyle/>
          <a:p>
            <a:r>
              <a:rPr lang="ru-RU" sz="3200" dirty="0" smtClean="0"/>
              <a:t>За долгие годы правления Ольга заслужила звание &lt;мудрейшей из людей&gt;. Одной из первых на Руси она приняла христианство. Ольга крестилась под именем Елена в Константинополе в 955 или 957 году. Несомненно, впоследствии это оказало влияние на выбор ее внука, князя Владимира, принявшего восточную ветвь христианства (православие) уже для всего русского народа. Одно из главных деяний княгини Ольги - установление первой на Руси системы сбора дани (налогов). </a:t>
            </a:r>
          </a:p>
          <a:p>
            <a:r>
              <a:rPr lang="ru-RU" sz="3200" dirty="0" smtClean="0"/>
              <a:t>Православная русская церковь причислила ее к лику святых и назвала равноапостольной, то есть равной апостолам, спутникам самого Иисуса Христа. Память святой равноапостольной княгини Ольги отмечается 11 июля. Все русские девочки Ольги названы в ее честь.</a:t>
            </a:r>
          </a:p>
          <a:p>
            <a:endParaRPr lang="ru-RU" dirty="0" smtClean="0"/>
          </a:p>
          <a:p>
            <a:endParaRPr lang="ru-RU" dirty="0" smtClean="0"/>
          </a:p>
          <a:p>
            <a:endParaRPr lang="ru-RU" dirty="0" smtClean="0"/>
          </a:p>
          <a:p>
            <a:endParaRPr lang="ru-RU" dirty="0"/>
          </a:p>
        </p:txBody>
      </p:sp>
      <p:pic>
        <p:nvPicPr>
          <p:cNvPr id="7" name="Picture 6" descr="http://im4-tub-ru.yandex.net/i?id=414001443-71-72"/>
          <p:cNvPicPr>
            <a:picLocks noGrp="1" noChangeAspect="1" noChangeArrowheads="1"/>
          </p:cNvPicPr>
          <p:nvPr>
            <p:ph sz="half" idx="2"/>
          </p:nvPr>
        </p:nvPicPr>
        <p:blipFill>
          <a:blip r:embed="rId2" cstate="print"/>
          <a:srcRect/>
          <a:stretch>
            <a:fillRect/>
          </a:stretch>
        </p:blipFill>
        <p:spPr bwMode="auto">
          <a:xfrm>
            <a:off x="6767736" y="404664"/>
            <a:ext cx="2376264" cy="3270088"/>
          </a:xfrm>
          <a:prstGeom prst="rect">
            <a:avLst/>
          </a:prstGeom>
          <a:noFill/>
          <a:ln w="38100">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2000" fill="hold"/>
                                        <p:tgtEl>
                                          <p:spTgt spid="5">
                                            <p:bg/>
                                          </p:spTgt>
                                        </p:tgtEl>
                                        <p:attrNameLst>
                                          <p:attrName>ppt_x</p:attrName>
                                        </p:attrNameLst>
                                      </p:cBhvr>
                                      <p:tavLst>
                                        <p:tav tm="0">
                                          <p:val>
                                            <p:strVal val="#ppt_x"/>
                                          </p:val>
                                        </p:tav>
                                        <p:tav tm="100000">
                                          <p:val>
                                            <p:strVal val="#ppt_x"/>
                                          </p:val>
                                        </p:tav>
                                      </p:tavLst>
                                    </p:anim>
                                    <p:anim calcmode="lin" valueType="num">
                                      <p:cBhvr additive="base">
                                        <p:cTn id="8" dur="2000" fill="hold"/>
                                        <p:tgtEl>
                                          <p:spTgt spid="5">
                                            <p:bg/>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2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20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5">
                                            <p:txEl>
                                              <p:pRg st="1" end="1"/>
                                            </p:txEl>
                                          </p:spTgt>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3" presetClass="entr" presetSubtype="5"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vertic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220072" y="404664"/>
            <a:ext cx="3528392" cy="3240360"/>
          </a:xfrm>
          <a:ln w="76200">
            <a:solidFill>
              <a:schemeClr val="bg1"/>
            </a:solidFill>
          </a:ln>
        </p:spPr>
        <p:txBody>
          <a:bodyPr>
            <a:normAutofit/>
          </a:bodyPr>
          <a:lstStyle/>
          <a:p>
            <a:pPr algn="ctr" eaLnBrk="1" fontAlgn="auto" hangingPunct="1">
              <a:spcAft>
                <a:spcPts val="0"/>
              </a:spcAft>
              <a:defRPr/>
            </a:pPr>
            <a:r>
              <a:rPr lang="ru-RU" sz="2400" b="1" dirty="0" smtClean="0">
                <a:solidFill>
                  <a:srgbClr val="FFFF00"/>
                </a:solidFill>
                <a:effectLst>
                  <a:outerShdw blurRad="38100" dist="38100" dir="2700000" algn="tl">
                    <a:srgbClr val="000000">
                      <a:alpha val="43137"/>
                    </a:srgbClr>
                  </a:outerShdw>
                </a:effectLst>
                <a:latin typeface="Arial Black" pitchFamily="34" charset="0"/>
              </a:rPr>
              <a:t>Равно-</a:t>
            </a:r>
            <a:br>
              <a:rPr lang="ru-RU" sz="2400" b="1" dirty="0" smtClean="0">
                <a:solidFill>
                  <a:srgbClr val="FFFF00"/>
                </a:solidFill>
                <a:effectLst>
                  <a:outerShdw blurRad="38100" dist="38100" dir="2700000" algn="tl">
                    <a:srgbClr val="000000">
                      <a:alpha val="43137"/>
                    </a:srgbClr>
                  </a:outerShdw>
                </a:effectLst>
                <a:latin typeface="Arial Black" pitchFamily="34" charset="0"/>
              </a:rPr>
            </a:br>
            <a:r>
              <a:rPr lang="ru-RU" sz="2400" b="1" dirty="0" err="1" smtClean="0">
                <a:solidFill>
                  <a:srgbClr val="FFFF00"/>
                </a:solidFill>
                <a:effectLst>
                  <a:outerShdw blurRad="38100" dist="38100" dir="2700000" algn="tl">
                    <a:srgbClr val="000000">
                      <a:alpha val="43137"/>
                    </a:srgbClr>
                  </a:outerShdw>
                </a:effectLst>
                <a:latin typeface="Arial Black" pitchFamily="34" charset="0"/>
              </a:rPr>
              <a:t>апостольный</a:t>
            </a:r>
            <a:r>
              <a:rPr lang="ru-RU" sz="2400" b="1" dirty="0" smtClean="0">
                <a:solidFill>
                  <a:srgbClr val="FFFF00"/>
                </a:solidFill>
                <a:effectLst>
                  <a:outerShdw blurRad="38100" dist="38100" dir="2700000" algn="tl">
                    <a:srgbClr val="000000">
                      <a:alpha val="43137"/>
                    </a:srgbClr>
                  </a:outerShdw>
                </a:effectLst>
                <a:latin typeface="Arial Black" pitchFamily="34" charset="0"/>
              </a:rPr>
              <a:t> </a:t>
            </a:r>
            <a:br>
              <a:rPr lang="ru-RU" sz="2400" b="1" dirty="0" smtClean="0">
                <a:solidFill>
                  <a:srgbClr val="FFFF00"/>
                </a:solidFill>
                <a:effectLst>
                  <a:outerShdw blurRad="38100" dist="38100" dir="2700000" algn="tl">
                    <a:srgbClr val="000000">
                      <a:alpha val="43137"/>
                    </a:srgbClr>
                  </a:outerShdw>
                </a:effectLst>
                <a:latin typeface="Arial Black" pitchFamily="34" charset="0"/>
              </a:rPr>
            </a:br>
            <a:r>
              <a:rPr lang="ru-RU" sz="2400" b="1" dirty="0" smtClean="0">
                <a:solidFill>
                  <a:srgbClr val="FFFF00"/>
                </a:solidFill>
                <a:effectLst>
                  <a:outerShdw blurRad="38100" dist="38100" dir="2700000" algn="tl">
                    <a:srgbClr val="000000">
                      <a:alpha val="43137"/>
                    </a:srgbClr>
                  </a:outerShdw>
                </a:effectLst>
                <a:latin typeface="Arial Black" pitchFamily="34" charset="0"/>
              </a:rPr>
              <a:t>князь </a:t>
            </a:r>
            <a:br>
              <a:rPr lang="ru-RU" sz="2400" b="1" dirty="0" smtClean="0">
                <a:solidFill>
                  <a:srgbClr val="FFFF00"/>
                </a:solidFill>
                <a:effectLst>
                  <a:outerShdw blurRad="38100" dist="38100" dir="2700000" algn="tl">
                    <a:srgbClr val="000000">
                      <a:alpha val="43137"/>
                    </a:srgbClr>
                  </a:outerShdw>
                </a:effectLst>
                <a:latin typeface="Arial Black" pitchFamily="34" charset="0"/>
              </a:rPr>
            </a:br>
            <a:r>
              <a:rPr lang="ru-RU" sz="2400" b="1" dirty="0" smtClean="0">
                <a:solidFill>
                  <a:srgbClr val="FFFF00"/>
                </a:solidFill>
                <a:effectLst>
                  <a:outerShdw blurRad="38100" dist="38100" dir="2700000" algn="tl">
                    <a:srgbClr val="000000">
                      <a:alpha val="43137"/>
                    </a:srgbClr>
                  </a:outerShdw>
                </a:effectLst>
                <a:latin typeface="Arial Black" pitchFamily="34" charset="0"/>
              </a:rPr>
              <a:t>Владимир </a:t>
            </a:r>
            <a:br>
              <a:rPr lang="ru-RU" sz="2400" b="1" dirty="0" smtClean="0">
                <a:solidFill>
                  <a:srgbClr val="FFFF00"/>
                </a:solidFill>
                <a:effectLst>
                  <a:outerShdw blurRad="38100" dist="38100" dir="2700000" algn="tl">
                    <a:srgbClr val="000000">
                      <a:alpha val="43137"/>
                    </a:srgbClr>
                  </a:outerShdw>
                </a:effectLst>
                <a:latin typeface="Arial Black" pitchFamily="34" charset="0"/>
              </a:rPr>
            </a:br>
            <a:r>
              <a:rPr lang="ru-RU" sz="2400" b="1" dirty="0" smtClean="0">
                <a:solidFill>
                  <a:srgbClr val="FFFF00"/>
                </a:solidFill>
                <a:effectLst>
                  <a:outerShdw blurRad="38100" dist="38100" dir="2700000" algn="tl">
                    <a:srgbClr val="000000">
                      <a:alpha val="43137"/>
                    </a:srgbClr>
                  </a:outerShdw>
                </a:effectLst>
                <a:latin typeface="Arial Black" pitchFamily="34" charset="0"/>
              </a:rPr>
              <a:t>– Креститель </a:t>
            </a:r>
            <a:br>
              <a:rPr lang="ru-RU" sz="2400" b="1" dirty="0" smtClean="0">
                <a:solidFill>
                  <a:srgbClr val="FFFF00"/>
                </a:solidFill>
                <a:effectLst>
                  <a:outerShdw blurRad="38100" dist="38100" dir="2700000" algn="tl">
                    <a:srgbClr val="000000">
                      <a:alpha val="43137"/>
                    </a:srgbClr>
                  </a:outerShdw>
                </a:effectLst>
                <a:latin typeface="Arial Black" pitchFamily="34" charset="0"/>
              </a:rPr>
            </a:br>
            <a:r>
              <a:rPr lang="ru-RU" sz="2400" b="1" dirty="0" smtClean="0">
                <a:solidFill>
                  <a:srgbClr val="FFFF00"/>
                </a:solidFill>
                <a:effectLst>
                  <a:outerShdw blurRad="38100" dist="38100" dir="2700000" algn="tl">
                    <a:srgbClr val="000000">
                      <a:alpha val="43137"/>
                    </a:srgbClr>
                  </a:outerShdw>
                </a:effectLst>
                <a:latin typeface="Arial Black" pitchFamily="34" charset="0"/>
              </a:rPr>
              <a:t>Руси, внук св.княгини Ольги</a:t>
            </a:r>
          </a:p>
        </p:txBody>
      </p:sp>
      <p:sp>
        <p:nvSpPr>
          <p:cNvPr id="6147" name="Содержимое 5"/>
          <p:cNvSpPr>
            <a:spLocks noGrp="1"/>
          </p:cNvSpPr>
          <p:nvPr>
            <p:ph sz="half" idx="2"/>
          </p:nvPr>
        </p:nvSpPr>
        <p:spPr>
          <a:xfrm>
            <a:off x="323528" y="3789040"/>
            <a:ext cx="8424936" cy="2736304"/>
          </a:xfrm>
          <a:solidFill>
            <a:schemeClr val="bg2"/>
          </a:solidFill>
          <a:ln w="76200">
            <a:solidFill>
              <a:schemeClr val="tx1"/>
            </a:solidFill>
          </a:ln>
        </p:spPr>
        <p:txBody>
          <a:bodyPr>
            <a:normAutofit lnSpcReduction="10000"/>
          </a:bodyPr>
          <a:lstStyle/>
          <a:p>
            <a:r>
              <a:rPr lang="ru-RU" sz="2000" b="1" dirty="0" smtClean="0"/>
              <a:t>Князь Владимир (</a:t>
            </a:r>
            <a:r>
              <a:rPr lang="ru-RU" sz="2000" b="1" dirty="0" err="1" smtClean="0"/>
              <a:t>ок</a:t>
            </a:r>
            <a:r>
              <a:rPr lang="ru-RU" sz="2000" b="1" dirty="0" smtClean="0"/>
              <a:t>. 960 – 1015 гг.) – символ государственного становления и градостроительства, умения собирать силы страны воедино. Духовно образованный и верою своей – правильно ориентированный правитель, который принял единственно точное решение о Крещении языческой Руси в 988 году. Таким образом, князь стал не только главным устроителем русской государственности, но и человеком, который заложил православный фундамент нашей будущей истории. </a:t>
            </a:r>
          </a:p>
          <a:p>
            <a:pPr eaLnBrk="1" hangingPunct="1"/>
            <a:endParaRPr lang="ru-RU" sz="1600" dirty="0" smtClean="0"/>
          </a:p>
        </p:txBody>
      </p:sp>
      <p:pic>
        <p:nvPicPr>
          <p:cNvPr id="6148" name="Picture 6" descr="Файл:VelKnVladimirByEggink.jpg">
            <a:hlinkClick r:id="rId2"/>
          </p:cNvPr>
          <p:cNvPicPr>
            <a:picLocks noChangeAspect="1" noChangeArrowheads="1"/>
          </p:cNvPicPr>
          <p:nvPr/>
        </p:nvPicPr>
        <p:blipFill>
          <a:blip r:embed="rId3" cstate="print"/>
          <a:srcRect/>
          <a:stretch>
            <a:fillRect/>
          </a:stretch>
        </p:blipFill>
        <p:spPr bwMode="auto">
          <a:xfrm>
            <a:off x="395536" y="404664"/>
            <a:ext cx="4644007" cy="3309250"/>
          </a:xfrm>
          <a:prstGeom prst="rect">
            <a:avLst/>
          </a:prstGeom>
          <a:noFill/>
          <a:ln w="76200">
            <a:solidFill>
              <a:schemeClr val="bg1"/>
            </a:solid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5076056" y="4797153"/>
            <a:ext cx="864096" cy="1557772"/>
          </a:xfrm>
        </p:spPr>
        <p:txBody>
          <a:bodyPr>
            <a:normAutofit fontScale="77500" lnSpcReduction="20000"/>
          </a:bodyPr>
          <a:lstStyle/>
          <a:p>
            <a:endParaRPr lang="ru-RU" dirty="0"/>
          </a:p>
        </p:txBody>
      </p:sp>
      <p:sp>
        <p:nvSpPr>
          <p:cNvPr id="4" name="Содержимое 3"/>
          <p:cNvSpPr>
            <a:spLocks noGrp="1"/>
          </p:cNvSpPr>
          <p:nvPr>
            <p:ph sz="half" idx="2"/>
          </p:nvPr>
        </p:nvSpPr>
        <p:spPr>
          <a:xfrm>
            <a:off x="4283968" y="404664"/>
            <a:ext cx="4536504" cy="6453336"/>
          </a:xfrm>
          <a:solidFill>
            <a:schemeClr val="bg2"/>
          </a:solidFill>
          <a:ln w="38100">
            <a:solidFill>
              <a:schemeClr val="tx1"/>
            </a:solidFill>
          </a:ln>
        </p:spPr>
        <p:txBody>
          <a:bodyPr>
            <a:normAutofit fontScale="77500" lnSpcReduction="20000"/>
          </a:bodyPr>
          <a:lstStyle/>
          <a:p>
            <a:endParaRPr lang="ru-RU" sz="2800" b="1" dirty="0" smtClean="0"/>
          </a:p>
          <a:p>
            <a:r>
              <a:rPr lang="ru-RU" b="1" dirty="0" smtClean="0"/>
              <a:t>Христианская церковь повлияла на формирование феодальной и государственной иерархии Руси; было уничтожено языческое племенное многобожие,  что способствовало политическому и культурному объединению восточнославянских племен.</a:t>
            </a:r>
          </a:p>
          <a:p>
            <a:r>
              <a:rPr lang="ru-RU" b="1" dirty="0" smtClean="0"/>
              <a:t>Христианская мораль оказала влияние на формирование писаного права Руси, смягчая наказание за преступление. </a:t>
            </a:r>
          </a:p>
          <a:p>
            <a:r>
              <a:rPr lang="ru-RU" b="1" dirty="0" smtClean="0"/>
              <a:t>С христианством в Киевскую Русь пришла письменность, книжное искусство, церковное хоровое пение. Развились искусства.</a:t>
            </a:r>
          </a:p>
          <a:p>
            <a:r>
              <a:rPr lang="ru-RU" b="1" dirty="0" smtClean="0"/>
              <a:t> Монастыри становятся центрами образования и летописания. В них создаются, наряду с княжескими, первые библиотеки. </a:t>
            </a:r>
          </a:p>
          <a:p>
            <a:endParaRPr lang="ru-RU" b="1" dirty="0" smtClean="0"/>
          </a:p>
          <a:p>
            <a:endParaRPr lang="ru-RU" dirty="0"/>
          </a:p>
        </p:txBody>
      </p:sp>
      <p:pic>
        <p:nvPicPr>
          <p:cNvPr id="5" name="Picture 5" descr="http://go.mail.ru/imgpreview?u=http%3A//upload.wikimedia.org/wikipedia/commons/thumb/1/1e/Enthronement%5Fof%5FHilarion%5Fof%5FKiev.jpg/300px-Enthronement%5Fof%5FHilarion%5Fof%5FKiev.jpg&amp;mb=68"/>
          <p:cNvPicPr>
            <a:picLocks noChangeAspect="1" noChangeArrowheads="1"/>
          </p:cNvPicPr>
          <p:nvPr/>
        </p:nvPicPr>
        <p:blipFill>
          <a:blip r:embed="rId2" cstate="print"/>
          <a:srcRect/>
          <a:stretch>
            <a:fillRect/>
          </a:stretch>
        </p:blipFill>
        <p:spPr bwMode="auto">
          <a:xfrm>
            <a:off x="1" y="4365104"/>
            <a:ext cx="4154828" cy="2492897"/>
          </a:xfrm>
          <a:prstGeom prst="rect">
            <a:avLst/>
          </a:prstGeom>
          <a:noFill/>
          <a:ln w="38100">
            <a:solidFill>
              <a:schemeClr val="tx1"/>
            </a:solidFill>
            <a:miter lim="800000"/>
            <a:headEnd/>
            <a:tailEnd/>
          </a:ln>
        </p:spPr>
      </p:pic>
      <p:pic>
        <p:nvPicPr>
          <p:cNvPr id="19458" name="Picture 2" descr="http://malech.narod.ru/kreschenie.jpg"/>
          <p:cNvPicPr>
            <a:picLocks noChangeAspect="1" noChangeArrowheads="1"/>
          </p:cNvPicPr>
          <p:nvPr/>
        </p:nvPicPr>
        <p:blipFill>
          <a:blip r:embed="rId3" cstate="print"/>
          <a:srcRect/>
          <a:stretch>
            <a:fillRect/>
          </a:stretch>
        </p:blipFill>
        <p:spPr bwMode="auto">
          <a:xfrm>
            <a:off x="-2" y="404663"/>
            <a:ext cx="4139953" cy="3593479"/>
          </a:xfrm>
          <a:prstGeom prst="rect">
            <a:avLst/>
          </a:prstGeom>
          <a:noFill/>
          <a:ln w="38100">
            <a:solidFill>
              <a:schemeClr val="tx1"/>
            </a:solid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95536" y="4005064"/>
            <a:ext cx="8280920" cy="2520280"/>
          </a:xfrm>
          <a:ln w="76200">
            <a:solidFill>
              <a:schemeClr val="tx1"/>
            </a:solidFill>
          </a:ln>
        </p:spPr>
        <p:txBody>
          <a:bodyPr/>
          <a:lstStyle/>
          <a:p>
            <a:pPr algn="ctr" eaLnBrk="1" fontAlgn="auto" hangingPunct="1">
              <a:spcAft>
                <a:spcPts val="0"/>
              </a:spcAft>
              <a:defRPr/>
            </a:pPr>
            <a:r>
              <a:rPr lang="ru-RU" sz="2400" dirty="0" smtClean="0">
                <a:solidFill>
                  <a:schemeClr val="bg1"/>
                </a:solidFill>
                <a:latin typeface="Arial Black" pitchFamily="34" charset="0"/>
              </a:rPr>
              <a:t>В тяжелейший период раздробленности и монголо-татарского нашествия единственной силой, объединявшей разъединенную и почти обескровленную Русь, </a:t>
            </a:r>
            <a:br>
              <a:rPr lang="ru-RU" sz="2400" dirty="0" smtClean="0">
                <a:solidFill>
                  <a:schemeClr val="bg1"/>
                </a:solidFill>
                <a:latin typeface="Arial Black" pitchFamily="34" charset="0"/>
              </a:rPr>
            </a:br>
            <a:r>
              <a:rPr lang="ru-RU" sz="2400" dirty="0" smtClean="0">
                <a:solidFill>
                  <a:schemeClr val="bg1"/>
                </a:solidFill>
                <a:latin typeface="Arial Black" pitchFamily="34" charset="0"/>
              </a:rPr>
              <a:t>была православная церковь</a:t>
            </a:r>
          </a:p>
        </p:txBody>
      </p:sp>
      <p:sp>
        <p:nvSpPr>
          <p:cNvPr id="10243" name="Текст 3"/>
          <p:cNvSpPr>
            <a:spLocks noGrp="1"/>
          </p:cNvSpPr>
          <p:nvPr>
            <p:ph type="body" idx="1"/>
          </p:nvPr>
        </p:nvSpPr>
        <p:spPr>
          <a:xfrm>
            <a:off x="395536" y="457200"/>
            <a:ext cx="8280920" cy="3475856"/>
          </a:xfrm>
          <a:ln w="76200">
            <a:solidFill>
              <a:schemeClr val="tx1"/>
            </a:solidFill>
          </a:ln>
        </p:spPr>
        <p:txBody>
          <a:bodyPr>
            <a:normAutofit/>
          </a:bodyPr>
          <a:lstStyle/>
          <a:p>
            <a:pPr marL="73025" algn="ctr" eaLnBrk="1" hangingPunct="1"/>
            <a:r>
              <a:rPr lang="ru-RU" sz="2800" b="1" dirty="0" smtClean="0">
                <a:solidFill>
                  <a:srgbClr val="C00000"/>
                </a:solidFill>
                <a:effectLst>
                  <a:outerShdw blurRad="38100" dist="38100" dir="2700000" algn="tl">
                    <a:srgbClr val="000000">
                      <a:alpha val="43137"/>
                    </a:srgbClr>
                  </a:outerShdw>
                </a:effectLst>
                <a:latin typeface="Arial Black" pitchFamily="34" charset="0"/>
              </a:rPr>
              <a:t>Х </a:t>
            </a:r>
            <a:r>
              <a:rPr lang="en-US" sz="2800" b="1" dirty="0" smtClean="0">
                <a:solidFill>
                  <a:srgbClr val="C00000"/>
                </a:solidFill>
                <a:effectLst>
                  <a:outerShdw blurRad="38100" dist="38100" dir="2700000" algn="tl">
                    <a:srgbClr val="000000">
                      <a:alpha val="43137"/>
                    </a:srgbClr>
                  </a:outerShdw>
                </a:effectLst>
                <a:latin typeface="Arial Black" pitchFamily="34" charset="0"/>
              </a:rPr>
              <a:t>II</a:t>
            </a:r>
            <a:r>
              <a:rPr lang="ru-RU" sz="2800" b="1" dirty="0" smtClean="0">
                <a:solidFill>
                  <a:srgbClr val="C00000"/>
                </a:solidFill>
                <a:effectLst>
                  <a:outerShdw blurRad="38100" dist="38100" dir="2700000" algn="tl">
                    <a:srgbClr val="000000">
                      <a:alpha val="43137"/>
                    </a:srgbClr>
                  </a:outerShdw>
                </a:effectLst>
                <a:latin typeface="Arial Black" pitchFamily="34" charset="0"/>
              </a:rPr>
              <a:t>- Х</a:t>
            </a:r>
            <a:r>
              <a:rPr lang="en-US" sz="2800" b="1" dirty="0" smtClean="0">
                <a:solidFill>
                  <a:srgbClr val="C00000"/>
                </a:solidFill>
                <a:effectLst>
                  <a:outerShdw blurRad="38100" dist="38100" dir="2700000" algn="tl">
                    <a:srgbClr val="000000">
                      <a:alpha val="43137"/>
                    </a:srgbClr>
                  </a:outerShdw>
                </a:effectLst>
                <a:latin typeface="Arial Black" pitchFamily="34" charset="0"/>
              </a:rPr>
              <a:t>III</a:t>
            </a:r>
            <a:r>
              <a:rPr lang="ru-RU" sz="2800" b="1" dirty="0" smtClean="0">
                <a:solidFill>
                  <a:srgbClr val="C00000"/>
                </a:solidFill>
                <a:effectLst>
                  <a:outerShdw blurRad="38100" dist="38100" dir="2700000" algn="tl">
                    <a:srgbClr val="000000">
                      <a:alpha val="43137"/>
                    </a:srgbClr>
                  </a:outerShdw>
                </a:effectLst>
                <a:latin typeface="Arial Black" pitchFamily="34" charset="0"/>
              </a:rPr>
              <a:t> </a:t>
            </a:r>
            <a:r>
              <a:rPr lang="ru-RU" sz="2800" b="1" dirty="0" err="1" smtClean="0">
                <a:solidFill>
                  <a:srgbClr val="C00000"/>
                </a:solidFill>
                <a:effectLst>
                  <a:outerShdw blurRad="38100" dist="38100" dir="2700000" algn="tl">
                    <a:srgbClr val="000000">
                      <a:alpha val="43137"/>
                    </a:srgbClr>
                  </a:outerShdw>
                </a:effectLst>
                <a:latin typeface="Arial Black" pitchFamily="34" charset="0"/>
              </a:rPr>
              <a:t>вв</a:t>
            </a:r>
            <a:r>
              <a:rPr lang="en-US" sz="2800" b="1" dirty="0" smtClean="0">
                <a:solidFill>
                  <a:srgbClr val="C00000"/>
                </a:solidFill>
                <a:effectLst>
                  <a:outerShdw blurRad="38100" dist="38100" dir="2700000" algn="tl">
                    <a:srgbClr val="000000">
                      <a:alpha val="43137"/>
                    </a:srgbClr>
                  </a:outerShdw>
                </a:effectLst>
                <a:latin typeface="Arial Black" pitchFamily="34" charset="0"/>
              </a:rPr>
              <a:t>.</a:t>
            </a:r>
            <a:r>
              <a:rPr lang="ru-RU" sz="2800" b="1" dirty="0" smtClean="0">
                <a:solidFill>
                  <a:srgbClr val="C00000"/>
                </a:solidFill>
                <a:effectLst>
                  <a:outerShdw blurRad="38100" dist="38100" dir="2700000" algn="tl">
                    <a:srgbClr val="000000">
                      <a:alpha val="43137"/>
                    </a:srgbClr>
                  </a:outerShdw>
                </a:effectLst>
                <a:latin typeface="Arial Black" pitchFamily="34" charset="0"/>
              </a:rPr>
              <a:t>: Русь меж </a:t>
            </a:r>
            <a:r>
              <a:rPr lang="ru-RU" sz="2800" b="1" dirty="0" smtClean="0">
                <a:solidFill>
                  <a:srgbClr val="C00000"/>
                </a:solidFill>
                <a:effectLst>
                  <a:outerShdw blurRad="38100" dist="38100" dir="2700000" algn="tl">
                    <a:srgbClr val="000000">
                      <a:alpha val="43137"/>
                    </a:srgbClr>
                  </a:outerShdw>
                </a:effectLst>
                <a:latin typeface="Arial Black" pitchFamily="34" charset="0"/>
              </a:rPr>
              <a:t>двух зол</a:t>
            </a:r>
            <a:endParaRPr lang="ru-RU" sz="2800" b="1" dirty="0" smtClean="0">
              <a:solidFill>
                <a:srgbClr val="C00000"/>
              </a:solidFill>
              <a:effectLst>
                <a:outerShdw blurRad="38100" dist="38100" dir="2700000" algn="tl">
                  <a:srgbClr val="000000">
                    <a:alpha val="43137"/>
                  </a:srgbClr>
                </a:outerShdw>
              </a:effectLst>
              <a:latin typeface="Arial Black" pitchFamily="34" charset="0"/>
            </a:endParaRPr>
          </a:p>
          <a:p>
            <a:pPr marL="73025" algn="ctr" eaLnBrk="1" hangingPunct="1"/>
            <a:r>
              <a:rPr lang="ru-RU" sz="2400" b="1" dirty="0" smtClean="0">
                <a:solidFill>
                  <a:srgbClr val="FFFF00"/>
                </a:solidFill>
                <a:latin typeface="Arial Black" pitchFamily="34" charset="0"/>
              </a:rPr>
              <a:t>Нашествие монголов-татар с востока привело  к  грабежам, пожарам, угонам в рабство;  а интервенция с запада грозила не просто колонизацией земель, а к геноциду русского народа… Спаситель Отечества и народа - великий деятель  Древней Руси князь Александр Ярославич, прозванный Невским</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2286000" y="304801"/>
            <a:ext cx="6477000" cy="1143000"/>
          </a:xfrm>
          <a:ln w="76200">
            <a:solidFill>
              <a:schemeClr val="bg1"/>
            </a:solidFill>
          </a:ln>
        </p:spPr>
        <p:txBody>
          <a:bodyPr>
            <a:normAutofit fontScale="90000"/>
          </a:bodyPr>
          <a:lstStyle/>
          <a:p>
            <a:pPr algn="ctr" eaLnBrk="1" fontAlgn="auto" hangingPunct="1">
              <a:spcAft>
                <a:spcPts val="0"/>
              </a:spcAft>
              <a:defRPr/>
            </a:pPr>
            <a:r>
              <a:rPr lang="ru-RU" sz="3200" b="1" i="1" dirty="0" smtClean="0">
                <a:solidFill>
                  <a:srgbClr val="C00000"/>
                </a:solidFill>
                <a:latin typeface="Arial Black" pitchFamily="34" charset="0"/>
              </a:rPr>
              <a:t>«Не в силе Бог, а в правде!»</a:t>
            </a:r>
            <a:r>
              <a:rPr lang="ru-RU" sz="2400" b="1" i="1" dirty="0" smtClean="0">
                <a:solidFill>
                  <a:srgbClr val="C00000"/>
                </a:solidFill>
                <a:latin typeface="Arial Black" pitchFamily="34" charset="0"/>
              </a:rPr>
              <a:t/>
            </a:r>
            <a:br>
              <a:rPr lang="ru-RU" sz="2400" b="1" i="1" dirty="0" smtClean="0">
                <a:solidFill>
                  <a:srgbClr val="C00000"/>
                </a:solidFill>
                <a:latin typeface="Arial Black" pitchFamily="34" charset="0"/>
              </a:rPr>
            </a:br>
            <a:r>
              <a:rPr lang="ru-RU" sz="2400" b="1" dirty="0" smtClean="0">
                <a:solidFill>
                  <a:srgbClr val="FFFF00"/>
                </a:solidFill>
                <a:latin typeface="Arial Black" pitchFamily="34" charset="0"/>
              </a:rPr>
              <a:t>Св. благоверный князь Александр Невский </a:t>
            </a:r>
          </a:p>
        </p:txBody>
      </p:sp>
      <p:pic>
        <p:nvPicPr>
          <p:cNvPr id="11267" name="Picture 5" descr="Александр Невский - картина Павла Корина"/>
          <p:cNvPicPr>
            <a:picLocks noGrp="1" noChangeAspect="1" noChangeArrowheads="1"/>
          </p:cNvPicPr>
          <p:nvPr>
            <p:ph sz="half" idx="1"/>
          </p:nvPr>
        </p:nvPicPr>
        <p:blipFill>
          <a:blip r:embed="rId2" cstate="print"/>
          <a:srcRect/>
          <a:stretch>
            <a:fillRect/>
          </a:stretch>
        </p:blipFill>
        <p:spPr>
          <a:xfrm>
            <a:off x="0" y="0"/>
            <a:ext cx="2089150" cy="4114800"/>
          </a:xfrm>
          <a:noFill/>
          <a:ln w="76200">
            <a:solidFill>
              <a:schemeClr val="tx1"/>
            </a:solidFill>
          </a:ln>
        </p:spPr>
      </p:pic>
      <p:sp>
        <p:nvSpPr>
          <p:cNvPr id="11268" name="Содержимое 7"/>
          <p:cNvSpPr>
            <a:spLocks noGrp="1"/>
          </p:cNvSpPr>
          <p:nvPr>
            <p:ph sz="half" idx="2"/>
          </p:nvPr>
        </p:nvSpPr>
        <p:spPr>
          <a:xfrm>
            <a:off x="4427984" y="1628800"/>
            <a:ext cx="4320480" cy="5229200"/>
          </a:xfrm>
          <a:solidFill>
            <a:schemeClr val="bg2"/>
          </a:solidFill>
          <a:ln w="76200">
            <a:solidFill>
              <a:schemeClr val="tx1"/>
            </a:solidFill>
          </a:ln>
        </p:spPr>
        <p:txBody>
          <a:bodyPr>
            <a:normAutofit fontScale="77500" lnSpcReduction="20000"/>
          </a:bodyPr>
          <a:lstStyle/>
          <a:p>
            <a:r>
              <a:rPr lang="ru-RU" sz="2000" dirty="0" smtClean="0"/>
              <a:t>Согласно канонической версии, Александр Невский рассматривается как святой, как своего рода золотая легенда средневековой Руси. В XIII веке Русь подверглась ударам с трёх сторон — католического Запада, монголо-татар и Литвы. Александр Невский, за всю жизнь не проигравший ни одной битвы, проявил талант полководца и дипломата, заключив мир с наиболее сильным (но при этом более веротерпимым) врагом — Золотой Ордой — и отразив нападение немцев, одновременно защитив православие от католической экспансии. Эта трактовка официально поддерживалась властью как в дореволюционные, так и в советские времена, а также Русской православной церковью. Идеализация Александра достигла зенита перед Великой Отечественной войной во время и в первые десятилетия после неё. В популярной культуре этот образ был запечатлён в фильме «Александр Невский» Сергея Эйзенштейна. </a:t>
            </a:r>
          </a:p>
          <a:p>
            <a:endParaRPr lang="ru-RU" sz="2000" dirty="0" smtClean="0"/>
          </a:p>
          <a:p>
            <a:pPr algn="just" eaLnBrk="1" hangingPunct="1"/>
            <a:endParaRPr lang="ru-RU" sz="2000" dirty="0" smtClean="0"/>
          </a:p>
        </p:txBody>
      </p:sp>
      <p:pic>
        <p:nvPicPr>
          <p:cNvPr id="11269" name="Picture 9" descr="Картинка 13 из 211">
            <a:hlinkClick r:id="rId3"/>
          </p:cNvPr>
          <p:cNvPicPr>
            <a:picLocks noChangeAspect="1" noChangeArrowheads="1"/>
          </p:cNvPicPr>
          <p:nvPr/>
        </p:nvPicPr>
        <p:blipFill>
          <a:blip r:embed="rId4" cstate="print"/>
          <a:srcRect/>
          <a:stretch>
            <a:fillRect/>
          </a:stretch>
        </p:blipFill>
        <p:spPr bwMode="auto">
          <a:xfrm>
            <a:off x="1979712" y="2420888"/>
            <a:ext cx="2376264" cy="2971800"/>
          </a:xfrm>
          <a:prstGeom prst="rect">
            <a:avLst/>
          </a:prstGeom>
          <a:noFill/>
          <a:ln w="76200">
            <a:solidFill>
              <a:schemeClr val="tx1"/>
            </a:solidFill>
            <a:miter lim="800000"/>
            <a:headEnd/>
            <a:tailEnd/>
          </a:ln>
        </p:spPr>
      </p:pic>
      <p:sp>
        <p:nvSpPr>
          <p:cNvPr id="7" name="Прямоугольник 6"/>
          <p:cNvSpPr/>
          <p:nvPr/>
        </p:nvSpPr>
        <p:spPr>
          <a:xfrm>
            <a:off x="395536" y="5661248"/>
            <a:ext cx="3960440" cy="923330"/>
          </a:xfrm>
          <a:prstGeom prst="rect">
            <a:avLst/>
          </a:prstGeom>
          <a:solidFill>
            <a:schemeClr val="bg1"/>
          </a:solidFill>
          <a:ln w="38100">
            <a:solidFill>
              <a:schemeClr val="tx1"/>
            </a:solidFill>
          </a:ln>
        </p:spPr>
        <p:txBody>
          <a:bodyPr wrap="square">
            <a:spAutoFit/>
          </a:bodyPr>
          <a:lstStyle/>
          <a:p>
            <a:pPr algn="ctr" eaLnBrk="0" hangingPunct="0"/>
            <a:r>
              <a:rPr lang="ru-RU" b="1" dirty="0" smtClean="0"/>
              <a:t>Молитва Александра Невского в новгородском храме Св.Софии накануне сражения </a:t>
            </a:r>
            <a:endParaRPr lang="ru-RU"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2843808" y="3140968"/>
            <a:ext cx="5904656" cy="3528392"/>
          </a:xfrm>
          <a:ln w="76200">
            <a:solidFill>
              <a:schemeClr val="tx1"/>
            </a:solidFill>
          </a:ln>
        </p:spPr>
        <p:txBody>
          <a:bodyPr/>
          <a:lstStyle/>
          <a:p>
            <a:pPr algn="ctr" eaLnBrk="1" fontAlgn="auto" hangingPunct="1">
              <a:spcAft>
                <a:spcPts val="0"/>
              </a:spcAft>
              <a:defRPr/>
            </a:pPr>
            <a:r>
              <a:rPr lang="ru-RU" sz="3200" dirty="0" smtClean="0">
                <a:solidFill>
                  <a:schemeClr val="bg1"/>
                </a:solidFill>
              </a:rPr>
              <a:t>В объединении против монголо-татарского ига и собирании русских земель под «рукой» Москвы православной церкви принадлежит </a:t>
            </a:r>
            <a:br>
              <a:rPr lang="ru-RU" sz="3200" dirty="0" smtClean="0">
                <a:solidFill>
                  <a:schemeClr val="bg1"/>
                </a:solidFill>
              </a:rPr>
            </a:br>
            <a:r>
              <a:rPr lang="ru-RU" sz="3200" dirty="0" smtClean="0">
                <a:solidFill>
                  <a:schemeClr val="bg1"/>
                </a:solidFill>
              </a:rPr>
              <a:t>важнейшая роль</a:t>
            </a:r>
            <a:r>
              <a:rPr lang="ru-RU" sz="3600" dirty="0" smtClean="0">
                <a:solidFill>
                  <a:schemeClr val="bg1"/>
                </a:solidFill>
              </a:rPr>
              <a:t/>
            </a:r>
            <a:br>
              <a:rPr lang="ru-RU" sz="3600" dirty="0" smtClean="0">
                <a:solidFill>
                  <a:schemeClr val="bg1"/>
                </a:solidFill>
              </a:rPr>
            </a:br>
            <a:endParaRPr lang="ru-RU" sz="3600" dirty="0" smtClean="0">
              <a:solidFill>
                <a:schemeClr val="bg1"/>
              </a:solidFill>
            </a:endParaRPr>
          </a:p>
        </p:txBody>
      </p:sp>
      <p:sp>
        <p:nvSpPr>
          <p:cNvPr id="13315" name="Текст 5"/>
          <p:cNvSpPr>
            <a:spLocks noGrp="1"/>
          </p:cNvSpPr>
          <p:nvPr>
            <p:ph type="body" idx="1"/>
          </p:nvPr>
        </p:nvSpPr>
        <p:spPr>
          <a:xfrm>
            <a:off x="4067944" y="533400"/>
            <a:ext cx="4680520" cy="2535560"/>
          </a:xfrm>
          <a:ln w="76200">
            <a:solidFill>
              <a:schemeClr val="tx1"/>
            </a:solidFill>
          </a:ln>
        </p:spPr>
        <p:txBody>
          <a:bodyPr>
            <a:noAutofit/>
          </a:bodyPr>
          <a:lstStyle/>
          <a:p>
            <a:pPr marL="73025" algn="ctr" eaLnBrk="1" hangingPunct="1"/>
            <a:r>
              <a:rPr lang="en-US" sz="2800" b="1" dirty="0" smtClean="0">
                <a:solidFill>
                  <a:srgbClr val="C00000"/>
                </a:solidFill>
                <a:effectLst>
                  <a:outerShdw blurRad="38100" dist="38100" dir="2700000" algn="tl">
                    <a:srgbClr val="000000">
                      <a:alpha val="43137"/>
                    </a:srgbClr>
                  </a:outerShdw>
                </a:effectLst>
              </a:rPr>
              <a:t>XIV-XVI</a:t>
            </a:r>
            <a:r>
              <a:rPr lang="ru-RU" sz="2800" b="1" dirty="0" smtClean="0">
                <a:solidFill>
                  <a:srgbClr val="C00000"/>
                </a:solidFill>
                <a:effectLst>
                  <a:outerShdw blurRad="38100" dist="38100" dir="2700000" algn="tl">
                    <a:srgbClr val="000000">
                      <a:alpha val="43137"/>
                    </a:srgbClr>
                  </a:outerShdw>
                </a:effectLst>
              </a:rPr>
              <a:t> </a:t>
            </a:r>
            <a:r>
              <a:rPr lang="ru-RU" sz="2800" b="1" dirty="0" err="1" smtClean="0">
                <a:solidFill>
                  <a:srgbClr val="C00000"/>
                </a:solidFill>
                <a:effectLst>
                  <a:outerShdw blurRad="38100" dist="38100" dir="2700000" algn="tl">
                    <a:srgbClr val="000000">
                      <a:alpha val="43137"/>
                    </a:srgbClr>
                  </a:outerShdw>
                </a:effectLst>
              </a:rPr>
              <a:t>вв</a:t>
            </a:r>
            <a:r>
              <a:rPr lang="en-US" sz="2800" b="1" dirty="0" smtClean="0">
                <a:solidFill>
                  <a:srgbClr val="C00000"/>
                </a:solidFill>
                <a:effectLst>
                  <a:outerShdw blurRad="38100" dist="38100" dir="2700000" algn="tl">
                    <a:srgbClr val="000000">
                      <a:alpha val="43137"/>
                    </a:srgbClr>
                  </a:outerShdw>
                </a:effectLst>
              </a:rPr>
              <a:t> . </a:t>
            </a:r>
            <a:endParaRPr lang="ru-RU" sz="2800" b="1" dirty="0" smtClean="0">
              <a:solidFill>
                <a:srgbClr val="C00000"/>
              </a:solidFill>
              <a:effectLst>
                <a:outerShdw blurRad="38100" dist="38100" dir="2700000" algn="tl">
                  <a:srgbClr val="000000">
                    <a:alpha val="43137"/>
                  </a:srgbClr>
                </a:outerShdw>
              </a:effectLst>
            </a:endParaRPr>
          </a:p>
          <a:p>
            <a:pPr marL="73025" algn="ctr" eaLnBrk="1" hangingPunct="1"/>
            <a:r>
              <a:rPr lang="ru-RU" sz="2400" b="1" dirty="0" smtClean="0">
                <a:solidFill>
                  <a:srgbClr val="FFFF00"/>
                </a:solidFill>
              </a:rPr>
              <a:t>Конец монголо-татарского ига. Возвышение Москвы. Централизация русских земель.</a:t>
            </a:r>
          </a:p>
        </p:txBody>
      </p:sp>
      <p:pic>
        <p:nvPicPr>
          <p:cNvPr id="4" name="Picture 5" descr="http://img.encyc.yandex.net/illustrations/hramy/pictures/202_1.jpg"/>
          <p:cNvPicPr>
            <a:picLocks noChangeAspect="1" noChangeArrowheads="1"/>
          </p:cNvPicPr>
          <p:nvPr/>
        </p:nvPicPr>
        <p:blipFill>
          <a:blip r:embed="rId2" cstate="print"/>
          <a:srcRect/>
          <a:stretch>
            <a:fillRect/>
          </a:stretch>
        </p:blipFill>
        <p:spPr bwMode="auto">
          <a:xfrm>
            <a:off x="395536" y="548680"/>
            <a:ext cx="3528392" cy="2467568"/>
          </a:xfrm>
          <a:prstGeom prst="rect">
            <a:avLst/>
          </a:prstGeom>
          <a:noFill/>
          <a:ln w="76200">
            <a:solidFill>
              <a:schemeClr val="tx1"/>
            </a:solidFill>
            <a:miter lim="800000"/>
            <a:headEnd/>
            <a:tailEnd/>
          </a:ln>
        </p:spPr>
      </p:pic>
      <p:pic>
        <p:nvPicPr>
          <p:cNvPr id="6" name="Picture 9" descr="http://im6-tub-ru.yandex.net/i?id=233051229-41-72"/>
          <p:cNvPicPr>
            <a:picLocks noChangeAspect="1" noChangeArrowheads="1"/>
          </p:cNvPicPr>
          <p:nvPr/>
        </p:nvPicPr>
        <p:blipFill>
          <a:blip r:embed="rId3" cstate="print"/>
          <a:srcRect/>
          <a:stretch>
            <a:fillRect/>
          </a:stretch>
        </p:blipFill>
        <p:spPr bwMode="auto">
          <a:xfrm>
            <a:off x="467544" y="3212976"/>
            <a:ext cx="2195736" cy="2744185"/>
          </a:xfrm>
          <a:prstGeom prst="rect">
            <a:avLst/>
          </a:prstGeom>
          <a:noFill/>
          <a:ln w="76200">
            <a:solidFill>
              <a:schemeClr val="tx1"/>
            </a:solid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992</TotalTime>
  <Words>3279</Words>
  <Application>Microsoft Office PowerPoint</Application>
  <PresentationFormat>Экран (4:3)</PresentationFormat>
  <Paragraphs>126</Paragraphs>
  <Slides>32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Поток</vt:lpstr>
      <vt:lpstr>Слайд 1</vt:lpstr>
      <vt:lpstr>Экспозиция в нашей школе - «История Русской Православной Церкви»</vt:lpstr>
      <vt:lpstr>Слайд 3</vt:lpstr>
      <vt:lpstr>Святая княгиня Ольга – «мудрейшая из людей», первая христианская правительница на Древней Руси.</vt:lpstr>
      <vt:lpstr>Равно- апостольный  князь  Владимир  – Креститель  Руси, внук св.княгини Ольги</vt:lpstr>
      <vt:lpstr>Слайд 6</vt:lpstr>
      <vt:lpstr>В тяжелейший период раздробленности и монголо-татарского нашествия единственной силой, объединявшей разъединенную и почти обескровленную Русь,  была православная церковь</vt:lpstr>
      <vt:lpstr>«Не в силе Бог, а в правде!» Св. благоверный князь Александр Невский </vt:lpstr>
      <vt:lpstr>В объединении против монголо-татарского ига и собирании русских земель под «рукой» Москвы православной церкви принадлежит  важнейшая роль </vt:lpstr>
      <vt:lpstr>Св. Сергий Радонежский – игумен,  небесный покровитель России</vt:lpstr>
      <vt:lpstr>С нами – Богородица!</vt:lpstr>
      <vt:lpstr>Защитник земли Русской – св.князь Дмитрий Донской </vt:lpstr>
      <vt:lpstr>Московская Русь Ивана IV (Грозного)  Опричнина:  противостояние власти и церкви   </vt:lpstr>
      <vt:lpstr>                И буду тем известен я народу, Что чувства добрые  молитвой пробуждал, Что в мой жестокий век воззвал  царя к ответу За злодеяния, что на народ наслал… Иван IV (Грозный) и непокорный митрополит Филипп (Колычев)</vt:lpstr>
      <vt:lpstr>Митрополит Филипп – символ христианского отношения к государственной власти</vt:lpstr>
      <vt:lpstr>Спасители Отечества:  старец - патриарх Гермоген, нижегородский купец Кузьма Минин и неродовитый дворянин – полководец Дмитрий Пожарский </vt:lpstr>
      <vt:lpstr>«Благословлю всех стоять  [за Русь]  и православную веру!»  Св. Патриарх Гермоген</vt:lpstr>
      <vt:lpstr>Чудотворная икона  Казанской Божией Матери</vt:lpstr>
      <vt:lpstr>       ДВА ВЕКА СЛАВЫ  РУССКОГО ОРУЖИЯ:  18 и 19 вв. </vt:lpstr>
      <vt:lpstr>                            .   А.В.Суворов – генералиссимус, непобедимый полководец</vt:lpstr>
      <vt:lpstr>Ушаков Федор Федорович (1745-1817 гг.) - великий русский флотоводец</vt:lpstr>
      <vt:lpstr>ХIХ вв. Отечественная война 1812 г.</vt:lpstr>
      <vt:lpstr>Икона Смоленской Божией Матери. Молитва русской армии перед Бородинским сражением</vt:lpstr>
      <vt:lpstr>«Господь шел впереди нас. Он побеждал врагов»…  Император Александр </vt:lpstr>
      <vt:lpstr>С Богом в душе и на устах,  с медалями за доблесть – на груди</vt:lpstr>
      <vt:lpstr>Храмы в честь победы над Наполеоном  на Саратовской земле</vt:lpstr>
      <vt:lpstr>ХХ в.Великая Отечественная война:  на войне атеистов не бывает</vt:lpstr>
      <vt:lpstr> РПК в годы Великой Отечественной</vt:lpstr>
      <vt:lpstr>Военный парад 7 ноября 1941 года. Москва. Красная площадь</vt:lpstr>
      <vt:lpstr>      Святой епископ-хирург,  профессор  медицины </vt:lpstr>
      <vt:lpstr>          Неслучайные даты </vt:lpstr>
      <vt:lpstr>Заключение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Marina Kantapinochka</cp:lastModifiedBy>
  <cp:revision>116</cp:revision>
  <dcterms:modified xsi:type="dcterms:W3CDTF">2013-02-11T06:34:49Z</dcterms:modified>
</cp:coreProperties>
</file>